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Source Sans Pro Light"/>
      <p:regular r:id="rId62"/>
      <p:bold r:id="rId63"/>
      <p:italic r:id="rId64"/>
      <p:boldItalic r:id="rId65"/>
    </p:embeddedFont>
    <p:embeddedFont>
      <p:font typeface="Ubuntu Mono"/>
      <p:regular r:id="rId66"/>
      <p:bold r:id="rId67"/>
      <p:italic r:id="rId68"/>
      <p:boldItalic r:id="rId69"/>
    </p:embeddedFont>
    <p:embeddedFont>
      <p:font typeface="Source Sans Pro ExtraLight"/>
      <p:regular r:id="rId70"/>
      <p:bold r:id="rId71"/>
      <p:italic r:id="rId72"/>
      <p:boldItalic r:id="rId73"/>
    </p:embeddedFont>
    <p:embeddedFont>
      <p:font typeface="Source Sans Pr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3EE380-5F9B-4EE1-8051-BA6D04AAF107}">
  <a:tblStyle styleId="{AC3EE380-5F9B-4EE1-8051-BA6D04AAF10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2F1"/>
          </a:solidFill>
        </a:fill>
      </a:tcStyle>
    </a:wholeTbl>
    <a:band1H>
      <a:tcTxStyle/>
      <a:tcStyle>
        <a:fill>
          <a:solidFill>
            <a:srgbClr val="CBE4E2"/>
          </a:solidFill>
        </a:fill>
      </a:tcStyle>
    </a:band1H>
    <a:band2H>
      <a:tcTxStyle/>
    </a:band2H>
    <a:band1V>
      <a:tcTxStyle/>
      <a:tcStyle>
        <a:fill>
          <a:solidFill>
            <a:srgbClr val="CBE4E2"/>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SourceSansProExtraLight-boldItalic.fntdata"/><Relationship Id="rId72" Type="http://schemas.openxmlformats.org/officeDocument/2006/relationships/font" Target="fonts/SourceSansProExtraLight-italic.fntdata"/><Relationship Id="rId31" Type="http://schemas.openxmlformats.org/officeDocument/2006/relationships/slide" Target="slides/slide24.xml"/><Relationship Id="rId75" Type="http://schemas.openxmlformats.org/officeDocument/2006/relationships/font" Target="fonts/SourceSansPro-bold.fntdata"/><Relationship Id="rId30" Type="http://schemas.openxmlformats.org/officeDocument/2006/relationships/slide" Target="slides/slide23.xml"/><Relationship Id="rId74" Type="http://schemas.openxmlformats.org/officeDocument/2006/relationships/font" Target="fonts/SourceSansPro-regular.fntdata"/><Relationship Id="rId33" Type="http://schemas.openxmlformats.org/officeDocument/2006/relationships/slide" Target="slides/slide26.xml"/><Relationship Id="rId77" Type="http://schemas.openxmlformats.org/officeDocument/2006/relationships/font" Target="fonts/SourceSansPro-boldItalic.fntdata"/><Relationship Id="rId32" Type="http://schemas.openxmlformats.org/officeDocument/2006/relationships/slide" Target="slides/slide25.xml"/><Relationship Id="rId76" Type="http://schemas.openxmlformats.org/officeDocument/2006/relationships/font" Target="fonts/SourceSansPro-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SourceSansProExtraLight-bold.fntdata"/><Relationship Id="rId70" Type="http://schemas.openxmlformats.org/officeDocument/2006/relationships/font" Target="fonts/SourceSansProExtra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SourceSansProLight-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SourceSansProLight-italic.fntdata"/><Relationship Id="rId63" Type="http://schemas.openxmlformats.org/officeDocument/2006/relationships/font" Target="fonts/SourceSansProLight-bold.fntdata"/><Relationship Id="rId22" Type="http://schemas.openxmlformats.org/officeDocument/2006/relationships/slide" Target="slides/slide15.xml"/><Relationship Id="rId66" Type="http://schemas.openxmlformats.org/officeDocument/2006/relationships/font" Target="fonts/UbuntuMono-regular.fntdata"/><Relationship Id="rId21" Type="http://schemas.openxmlformats.org/officeDocument/2006/relationships/slide" Target="slides/slide14.xml"/><Relationship Id="rId65" Type="http://schemas.openxmlformats.org/officeDocument/2006/relationships/font" Target="fonts/SourceSansProLight-boldItalic.fntdata"/><Relationship Id="rId24" Type="http://schemas.openxmlformats.org/officeDocument/2006/relationships/slide" Target="slides/slide17.xml"/><Relationship Id="rId68" Type="http://schemas.openxmlformats.org/officeDocument/2006/relationships/font" Target="fonts/UbuntuMono-italic.fntdata"/><Relationship Id="rId23" Type="http://schemas.openxmlformats.org/officeDocument/2006/relationships/slide" Target="slides/slide16.xml"/><Relationship Id="rId67" Type="http://schemas.openxmlformats.org/officeDocument/2006/relationships/font" Target="fonts/UbuntuMono-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UbuntuMon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flair.training/blogs/data-locality-in-hadoop-mapreduce/" TargetMode="External"/><Relationship Id="rId3" Type="http://schemas.openxmlformats.org/officeDocument/2006/relationships/hyperlink" Target="http://data-flair.training/blogs/installation-hadoop-3-x-ubuntu-pseudo-distributed-mode/" TargetMode="External"/><Relationship Id="rId4" Type="http://schemas.openxmlformats.org/officeDocument/2006/relationships/hyperlink" Target="http://data-flair.training/blogs/installation-hadoop-3-x-ubuntu-pseudo-distributed-mode/"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flair.training/blogs/data-locality-in-hadoop-mapreduce/" TargetMode="External"/><Relationship Id="rId3" Type="http://schemas.openxmlformats.org/officeDocument/2006/relationships/hyperlink" Target="http://data-flair.training/blogs/installation-hadoop-3-x-ubuntu-pseudo-distributed-mode/" TargetMode="External"/><Relationship Id="rId4" Type="http://schemas.openxmlformats.org/officeDocument/2006/relationships/hyperlink" Target="http://data-flair.training/blogs/installation-hadoop-3-x-ubuntu-pseudo-distributed-mode/"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analytics/hadoop"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72e827db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72e827dbb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72e827dbb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72e827dbb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72e827dbb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72e827dbb8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72e827dbb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72e827dbb8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72e827dbb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72e827dbb8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72e827dbb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72e827dbb8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72e827dbb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72e827dbb8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72e827dbb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72e827dbb8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72e827dbb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72e827dbb8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72e827dbb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72e827dbb8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72e827dbb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72e827dbb8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72e827dbb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172e827dbb8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72e827dbb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72e827dbb8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72e827dbb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72e827dbb8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72e827dbb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72e827dbb8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72e827dbb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72e827dbb8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72e827dbb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72e827dbb8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72e827dbb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72e827dbb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72e827dbb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72e827dbb8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72e827dbb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72e827dbb8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72e827dbb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72e827dbb8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72e827dbb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72e827dbb8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72e827db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72e827dbb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72e827dbb8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72e827dbb8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72e827dbb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172e827dbb8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72e827dbb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72e827dbb8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72e827dbb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72e827dbb8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72e827dbb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72e827dbb8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72e827dbb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72e827dbb8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72e827dbb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72e827dbb8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72e827dbb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72e827dbb8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72e827dbb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72e827dbb8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72e827dbb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72e827dbb8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2e827dbb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72e827dbb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72e827dbb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172e827dbb8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72e827dbb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72e827dbb8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2e827db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72e827db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72e827dbb8_1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72e827dbb8_1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72e827dbb8_1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72e827dbb8_1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72e827dbb8_1_7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172e827dbb8_1_7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Why?</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-Storage –</a:t>
            </a:r>
            <a:r>
              <a:rPr b="0" i="0" lang="en" sz="1200">
                <a:solidFill>
                  <a:schemeClr val="dk1"/>
                </a:solidFill>
                <a:latin typeface="Calibri"/>
                <a:ea typeface="Calibri"/>
                <a:cs typeface="Calibri"/>
                <a:sym typeface="Calibri"/>
              </a:rPr>
              <a:t> Since data is very large, so storing such huge amount of data is very difficult.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-Security –</a:t>
            </a:r>
            <a:r>
              <a:rPr b="0" i="0" lang="en" sz="1200">
                <a:solidFill>
                  <a:schemeClr val="dk1"/>
                </a:solidFill>
                <a:latin typeface="Calibri"/>
                <a:ea typeface="Calibri"/>
                <a:cs typeface="Calibri"/>
                <a:sym typeface="Calibri"/>
              </a:rPr>
              <a:t> Since the data is huge in size, keeping it secure is another challenge.</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-Analytics –</a:t>
            </a:r>
            <a:r>
              <a:rPr b="0" i="0" lang="en" sz="1200">
                <a:solidFill>
                  <a:schemeClr val="dk1"/>
                </a:solidFill>
                <a:latin typeface="Calibri"/>
                <a:ea typeface="Calibri"/>
                <a:cs typeface="Calibri"/>
                <a:sym typeface="Calibri"/>
              </a:rPr>
              <a:t> most of the time we are unaware of the kind of data we are dealing with. So analyzing that data is even more difficult.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Data Quality –</a:t>
            </a:r>
            <a:r>
              <a:rPr b="0" i="0" lang="en" sz="1200">
                <a:solidFill>
                  <a:schemeClr val="dk1"/>
                </a:solidFill>
                <a:latin typeface="Calibri"/>
                <a:ea typeface="Calibri"/>
                <a:cs typeface="Calibri"/>
                <a:sym typeface="Calibri"/>
              </a:rPr>
              <a:t> In the case of Big Data, data is very messy, inconsistent and incomplete.</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Discovery –</a:t>
            </a:r>
            <a:r>
              <a:rPr b="0" i="0" lang="en" sz="1200">
                <a:solidFill>
                  <a:schemeClr val="dk1"/>
                </a:solidFill>
                <a:latin typeface="Calibri"/>
                <a:ea typeface="Calibri"/>
                <a:cs typeface="Calibri"/>
                <a:sym typeface="Calibri"/>
              </a:rPr>
              <a:t> Using a powerful algorithm to find patterns and insights are very difficult.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Hadoop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No specific schema Stores huge files as they are (raw) without specifying any schema.</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-Reliable </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-High availability –</a:t>
            </a:r>
            <a:r>
              <a:rPr b="0" i="0" lang="en" sz="1200">
                <a:solidFill>
                  <a:schemeClr val="dk1"/>
                </a:solidFill>
                <a:latin typeface="Calibri"/>
                <a:ea typeface="Calibri"/>
                <a:cs typeface="Calibri"/>
                <a:sym typeface="Calibri"/>
              </a:rPr>
              <a:t> In Hadoop data is highly available despite hardware failure. If a machine or hardware crashes, then we can access data from another path.</a:t>
            </a:r>
            <a:endParaRPr/>
          </a:p>
          <a:p>
            <a:pPr indent="0" lvl="0" marL="0" marR="0" rtl="0" algn="l">
              <a:lnSpc>
                <a:spcPct val="100000"/>
              </a:lnSpc>
              <a:spcBef>
                <a:spcPts val="0"/>
              </a:spcBef>
              <a:spcAft>
                <a:spcPts val="0"/>
              </a:spcAft>
              <a:buClr>
                <a:schemeClr val="dk1"/>
              </a:buClr>
              <a:buSzPts val="1200"/>
              <a:buFont typeface="Calibri"/>
              <a:buNone/>
            </a:pPr>
            <a:r>
              <a:rPr b="1" i="0" lang="en" sz="1200">
                <a:solidFill>
                  <a:schemeClr val="dk1"/>
                </a:solidFill>
                <a:latin typeface="Calibri"/>
                <a:ea typeface="Calibri"/>
                <a:cs typeface="Calibri"/>
                <a:sym typeface="Calibri"/>
              </a:rPr>
              <a:t>-Fault Tolerance –</a:t>
            </a:r>
            <a:r>
              <a:rPr b="0" i="0" lang="en" sz="1200">
                <a:solidFill>
                  <a:schemeClr val="dk1"/>
                </a:solidFill>
                <a:latin typeface="Calibri"/>
                <a:ea typeface="Calibri"/>
                <a:cs typeface="Calibri"/>
                <a:sym typeface="Calibri"/>
              </a:rPr>
              <a:t> Apache Hadoop is highly Fault-Tolerant - 3 replica</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i="0" lang="en" sz="1200">
                <a:solidFill>
                  <a:schemeClr val="dk1"/>
                </a:solidFill>
                <a:latin typeface="Calibri"/>
                <a:ea typeface="Calibri"/>
                <a:cs typeface="Calibri"/>
                <a:sym typeface="Calibri"/>
              </a:rPr>
              <a:t>-Scalability –</a:t>
            </a:r>
            <a:r>
              <a:rPr b="0" i="0" lang="en" sz="1200">
                <a:solidFill>
                  <a:schemeClr val="dk1"/>
                </a:solidFill>
                <a:latin typeface="Calibri"/>
                <a:ea typeface="Calibri"/>
                <a:cs typeface="Calibri"/>
                <a:sym typeface="Calibri"/>
              </a:rPr>
              <a:t> Hadoop is highly scalable, as one can add the new hardware to the nodes.</a:t>
            </a:r>
            <a:endParaRPr/>
          </a:p>
          <a:p>
            <a:pPr indent="0" lvl="0" marL="0" marR="0" rtl="0" algn="l">
              <a:lnSpc>
                <a:spcPct val="100000"/>
              </a:lnSpc>
              <a:spcBef>
                <a:spcPts val="0"/>
              </a:spcBef>
              <a:spcAft>
                <a:spcPts val="0"/>
              </a:spcAft>
              <a:buClr>
                <a:schemeClr val="dk1"/>
              </a:buClr>
              <a:buSzPts val="1200"/>
              <a:buFont typeface="Calibri"/>
              <a:buNone/>
            </a:pPr>
            <a:r>
              <a:rPr b="1" i="0" lang="en" sz="1200">
                <a:solidFill>
                  <a:schemeClr val="dk1"/>
                </a:solidFill>
                <a:latin typeface="Calibri"/>
                <a:ea typeface="Calibri"/>
                <a:cs typeface="Calibri"/>
                <a:sym typeface="Calibri"/>
              </a:rPr>
              <a:t>-Economic – </a:t>
            </a:r>
            <a:r>
              <a:rPr b="0" i="0" lang="en" sz="1200">
                <a:solidFill>
                  <a:schemeClr val="dk1"/>
                </a:solidFill>
                <a:latin typeface="Calibri"/>
                <a:ea typeface="Calibri"/>
                <a:cs typeface="Calibri"/>
                <a:sym typeface="Calibri"/>
              </a:rPr>
              <a:t>Hadoop runs on a cluster of commodity hardware which is not very expensive. We do not need any specialized machine for it.</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61" name="Google Shape;461;g172e827dbb8_1_7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72e827dbb8_1_1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172e827dbb8_1_15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Why?</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-Storage –</a:t>
            </a:r>
            <a:r>
              <a:rPr b="0" i="0" lang="en" sz="1200">
                <a:solidFill>
                  <a:schemeClr val="dk1"/>
                </a:solidFill>
                <a:latin typeface="Calibri"/>
                <a:ea typeface="Calibri"/>
                <a:cs typeface="Calibri"/>
                <a:sym typeface="Calibri"/>
              </a:rPr>
              <a:t> Since data is very large, so storing such huge amount of data is very difficult.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-Security –</a:t>
            </a:r>
            <a:r>
              <a:rPr b="0" i="0" lang="en" sz="1200">
                <a:solidFill>
                  <a:schemeClr val="dk1"/>
                </a:solidFill>
                <a:latin typeface="Calibri"/>
                <a:ea typeface="Calibri"/>
                <a:cs typeface="Calibri"/>
                <a:sym typeface="Calibri"/>
              </a:rPr>
              <a:t> Since the data is huge in size, keeping it secure is another challenge.</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-Analytics –</a:t>
            </a:r>
            <a:r>
              <a:rPr b="0" i="0" lang="en" sz="1200">
                <a:solidFill>
                  <a:schemeClr val="dk1"/>
                </a:solidFill>
                <a:latin typeface="Calibri"/>
                <a:ea typeface="Calibri"/>
                <a:cs typeface="Calibri"/>
                <a:sym typeface="Calibri"/>
              </a:rPr>
              <a:t> most of the time we are unaware of the kind of data we are dealing with. So analyzing that data is even more difficult.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Data Quality –</a:t>
            </a:r>
            <a:r>
              <a:rPr b="0" i="0" lang="en" sz="1200">
                <a:solidFill>
                  <a:schemeClr val="dk1"/>
                </a:solidFill>
                <a:latin typeface="Calibri"/>
                <a:ea typeface="Calibri"/>
                <a:cs typeface="Calibri"/>
                <a:sym typeface="Calibri"/>
              </a:rPr>
              <a:t> In the case of Big Data, data is very messy, inconsistent and incomplete.</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Discovery –</a:t>
            </a:r>
            <a:r>
              <a:rPr b="0" i="0" lang="en" sz="1200">
                <a:solidFill>
                  <a:schemeClr val="dk1"/>
                </a:solidFill>
                <a:latin typeface="Calibri"/>
                <a:ea typeface="Calibri"/>
                <a:cs typeface="Calibri"/>
                <a:sym typeface="Calibri"/>
              </a:rPr>
              <a:t> Using a powerful algorithm to find patterns and insights are very difficult.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Hadoop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No specific schema Stores huge files as they are (raw) without specifying any schema.</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-Reliable </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-High availability –</a:t>
            </a:r>
            <a:r>
              <a:rPr b="0" i="0" lang="en" sz="1200">
                <a:solidFill>
                  <a:schemeClr val="dk1"/>
                </a:solidFill>
                <a:latin typeface="Calibri"/>
                <a:ea typeface="Calibri"/>
                <a:cs typeface="Calibri"/>
                <a:sym typeface="Calibri"/>
              </a:rPr>
              <a:t> In Hadoop data is highly available despite hardware failure. If a machine or hardware crashes, then we can access data from another path.</a:t>
            </a:r>
            <a:endParaRPr/>
          </a:p>
          <a:p>
            <a:pPr indent="0" lvl="0" marL="0" marR="0" rtl="0" algn="l">
              <a:lnSpc>
                <a:spcPct val="100000"/>
              </a:lnSpc>
              <a:spcBef>
                <a:spcPts val="0"/>
              </a:spcBef>
              <a:spcAft>
                <a:spcPts val="0"/>
              </a:spcAft>
              <a:buClr>
                <a:schemeClr val="dk1"/>
              </a:buClr>
              <a:buSzPts val="1200"/>
              <a:buFont typeface="Calibri"/>
              <a:buNone/>
            </a:pPr>
            <a:r>
              <a:rPr b="1" i="0" lang="en" sz="1200">
                <a:solidFill>
                  <a:schemeClr val="dk1"/>
                </a:solidFill>
                <a:latin typeface="Calibri"/>
                <a:ea typeface="Calibri"/>
                <a:cs typeface="Calibri"/>
                <a:sym typeface="Calibri"/>
              </a:rPr>
              <a:t>-Fault Tolerance –</a:t>
            </a:r>
            <a:r>
              <a:rPr b="0" i="0" lang="en" sz="1200">
                <a:solidFill>
                  <a:schemeClr val="dk1"/>
                </a:solidFill>
                <a:latin typeface="Calibri"/>
                <a:ea typeface="Calibri"/>
                <a:cs typeface="Calibri"/>
                <a:sym typeface="Calibri"/>
              </a:rPr>
              <a:t> Apache Hadoop is highly Fault-Tolerant - 3 replica</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i="0" lang="en" sz="1200">
                <a:solidFill>
                  <a:schemeClr val="dk1"/>
                </a:solidFill>
                <a:latin typeface="Calibri"/>
                <a:ea typeface="Calibri"/>
                <a:cs typeface="Calibri"/>
                <a:sym typeface="Calibri"/>
              </a:rPr>
              <a:t>-Scalability –</a:t>
            </a:r>
            <a:r>
              <a:rPr b="0" i="0" lang="en" sz="1200">
                <a:solidFill>
                  <a:schemeClr val="dk1"/>
                </a:solidFill>
                <a:latin typeface="Calibri"/>
                <a:ea typeface="Calibri"/>
                <a:cs typeface="Calibri"/>
                <a:sym typeface="Calibri"/>
              </a:rPr>
              <a:t> Hadoop is highly scalable, as one can add the new hardware to the nodes.</a:t>
            </a:r>
            <a:endParaRPr/>
          </a:p>
          <a:p>
            <a:pPr indent="0" lvl="0" marL="0" marR="0" rtl="0" algn="l">
              <a:lnSpc>
                <a:spcPct val="100000"/>
              </a:lnSpc>
              <a:spcBef>
                <a:spcPts val="0"/>
              </a:spcBef>
              <a:spcAft>
                <a:spcPts val="0"/>
              </a:spcAft>
              <a:buClr>
                <a:schemeClr val="dk1"/>
              </a:buClr>
              <a:buSzPts val="1200"/>
              <a:buFont typeface="Calibri"/>
              <a:buNone/>
            </a:pPr>
            <a:r>
              <a:rPr b="1" i="0" lang="en" sz="1200">
                <a:solidFill>
                  <a:schemeClr val="dk1"/>
                </a:solidFill>
                <a:latin typeface="Calibri"/>
                <a:ea typeface="Calibri"/>
                <a:cs typeface="Calibri"/>
                <a:sym typeface="Calibri"/>
              </a:rPr>
              <a:t>-Economic – </a:t>
            </a:r>
            <a:r>
              <a:rPr b="0" i="0" lang="en" sz="1200">
                <a:solidFill>
                  <a:schemeClr val="dk1"/>
                </a:solidFill>
                <a:latin typeface="Calibri"/>
                <a:ea typeface="Calibri"/>
                <a:cs typeface="Calibri"/>
                <a:sym typeface="Calibri"/>
              </a:rPr>
              <a:t>Hadoop runs on a cluster of commodity hardware which is not very expensive. We do not need any specialized machine for it.</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69" name="Google Shape;469;g172e827dbb8_1_15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72e827dbb8_1_1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172e827dbb8_1_15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Why?</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-Storage –</a:t>
            </a:r>
            <a:r>
              <a:rPr b="0" i="0" lang="en" sz="1200">
                <a:solidFill>
                  <a:schemeClr val="dk1"/>
                </a:solidFill>
                <a:latin typeface="Calibri"/>
                <a:ea typeface="Calibri"/>
                <a:cs typeface="Calibri"/>
                <a:sym typeface="Calibri"/>
              </a:rPr>
              <a:t> Since data is very large, so storing such huge amount of data is very difficult.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-Security –</a:t>
            </a:r>
            <a:r>
              <a:rPr b="0" i="0" lang="en" sz="1200">
                <a:solidFill>
                  <a:schemeClr val="dk1"/>
                </a:solidFill>
                <a:latin typeface="Calibri"/>
                <a:ea typeface="Calibri"/>
                <a:cs typeface="Calibri"/>
                <a:sym typeface="Calibri"/>
              </a:rPr>
              <a:t> Since the data is huge in size, keeping it secure is another challenge.</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-Analytics –</a:t>
            </a:r>
            <a:r>
              <a:rPr b="0" i="0" lang="en" sz="1200">
                <a:solidFill>
                  <a:schemeClr val="dk1"/>
                </a:solidFill>
                <a:latin typeface="Calibri"/>
                <a:ea typeface="Calibri"/>
                <a:cs typeface="Calibri"/>
                <a:sym typeface="Calibri"/>
              </a:rPr>
              <a:t> most of the time we are unaware of the kind of data we are dealing with. So analyzing that data is even more difficult.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Data Quality –</a:t>
            </a:r>
            <a:r>
              <a:rPr b="0" i="0" lang="en" sz="1200">
                <a:solidFill>
                  <a:schemeClr val="dk1"/>
                </a:solidFill>
                <a:latin typeface="Calibri"/>
                <a:ea typeface="Calibri"/>
                <a:cs typeface="Calibri"/>
                <a:sym typeface="Calibri"/>
              </a:rPr>
              <a:t> In the case of Big Data, data is very messy, inconsistent and incomplete.</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Discovery –</a:t>
            </a:r>
            <a:r>
              <a:rPr b="0" i="0" lang="en" sz="1200">
                <a:solidFill>
                  <a:schemeClr val="dk1"/>
                </a:solidFill>
                <a:latin typeface="Calibri"/>
                <a:ea typeface="Calibri"/>
                <a:cs typeface="Calibri"/>
                <a:sym typeface="Calibri"/>
              </a:rPr>
              <a:t> Using a powerful algorithm to find patterns and insights are very difficult.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Hadoop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No specific schema Stores huge files as they are (raw) without specifying any schema.</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-Reliable </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-High availability –</a:t>
            </a:r>
            <a:r>
              <a:rPr b="0" i="0" lang="en" sz="1200">
                <a:solidFill>
                  <a:schemeClr val="dk1"/>
                </a:solidFill>
                <a:latin typeface="Calibri"/>
                <a:ea typeface="Calibri"/>
                <a:cs typeface="Calibri"/>
                <a:sym typeface="Calibri"/>
              </a:rPr>
              <a:t> In Hadoop data is highly available despite hardware failure. If a machine or hardware crashes, then we can access data from another path.</a:t>
            </a:r>
            <a:endParaRPr/>
          </a:p>
          <a:p>
            <a:pPr indent="0" lvl="0" marL="0" marR="0" rtl="0" algn="l">
              <a:lnSpc>
                <a:spcPct val="100000"/>
              </a:lnSpc>
              <a:spcBef>
                <a:spcPts val="0"/>
              </a:spcBef>
              <a:spcAft>
                <a:spcPts val="0"/>
              </a:spcAft>
              <a:buClr>
                <a:schemeClr val="dk1"/>
              </a:buClr>
              <a:buSzPts val="1200"/>
              <a:buFont typeface="Calibri"/>
              <a:buNone/>
            </a:pPr>
            <a:r>
              <a:rPr b="1" i="0" lang="en" sz="1200">
                <a:solidFill>
                  <a:schemeClr val="dk1"/>
                </a:solidFill>
                <a:latin typeface="Calibri"/>
                <a:ea typeface="Calibri"/>
                <a:cs typeface="Calibri"/>
                <a:sym typeface="Calibri"/>
              </a:rPr>
              <a:t>-Fault Tolerance –</a:t>
            </a:r>
            <a:r>
              <a:rPr b="0" i="0" lang="en" sz="1200">
                <a:solidFill>
                  <a:schemeClr val="dk1"/>
                </a:solidFill>
                <a:latin typeface="Calibri"/>
                <a:ea typeface="Calibri"/>
                <a:cs typeface="Calibri"/>
                <a:sym typeface="Calibri"/>
              </a:rPr>
              <a:t> Apache Hadoop is highly Fault-Tolerant - 3 replica</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i="0" lang="en" sz="1200">
                <a:solidFill>
                  <a:schemeClr val="dk1"/>
                </a:solidFill>
                <a:latin typeface="Calibri"/>
                <a:ea typeface="Calibri"/>
                <a:cs typeface="Calibri"/>
                <a:sym typeface="Calibri"/>
              </a:rPr>
              <a:t>-Scalability –</a:t>
            </a:r>
            <a:r>
              <a:rPr b="0" i="0" lang="en" sz="1200">
                <a:solidFill>
                  <a:schemeClr val="dk1"/>
                </a:solidFill>
                <a:latin typeface="Calibri"/>
                <a:ea typeface="Calibri"/>
                <a:cs typeface="Calibri"/>
                <a:sym typeface="Calibri"/>
              </a:rPr>
              <a:t> Hadoop is highly scalable, as one can add the new hardware to the nodes.</a:t>
            </a:r>
            <a:endParaRPr/>
          </a:p>
          <a:p>
            <a:pPr indent="0" lvl="0" marL="0" marR="0" rtl="0" algn="l">
              <a:lnSpc>
                <a:spcPct val="100000"/>
              </a:lnSpc>
              <a:spcBef>
                <a:spcPts val="0"/>
              </a:spcBef>
              <a:spcAft>
                <a:spcPts val="0"/>
              </a:spcAft>
              <a:buClr>
                <a:schemeClr val="dk1"/>
              </a:buClr>
              <a:buSzPts val="1200"/>
              <a:buFont typeface="Calibri"/>
              <a:buNone/>
            </a:pPr>
            <a:r>
              <a:rPr b="1" i="0" lang="en" sz="1200">
                <a:solidFill>
                  <a:schemeClr val="dk1"/>
                </a:solidFill>
                <a:latin typeface="Calibri"/>
                <a:ea typeface="Calibri"/>
                <a:cs typeface="Calibri"/>
                <a:sym typeface="Calibri"/>
              </a:rPr>
              <a:t>-Economic – </a:t>
            </a:r>
            <a:r>
              <a:rPr b="0" i="0" lang="en" sz="1200">
                <a:solidFill>
                  <a:schemeClr val="dk1"/>
                </a:solidFill>
                <a:latin typeface="Calibri"/>
                <a:ea typeface="Calibri"/>
                <a:cs typeface="Calibri"/>
                <a:sym typeface="Calibri"/>
              </a:rPr>
              <a:t>Hadoop runs on a cluster of commodity hardware which is not very expensive. We do not need any specialized machine for it.</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89" name="Google Shape;489;g172e827dbb8_1_15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72e827dbb8_1_1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172e827dbb8_1_15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What is throughput in Hadoop?</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The amount of work done in a unit time is Throughput. Because of bellow reasons HDFS provides good throughput:</a:t>
            </a:r>
            <a:endParaRPr/>
          </a:p>
          <a:p>
            <a:pPr indent="-171450" lvl="0" marL="171450" marR="0" rtl="0" algn="l">
              <a:lnSpc>
                <a:spcPct val="100000"/>
              </a:lnSpc>
              <a:spcBef>
                <a:spcPts val="0"/>
              </a:spcBef>
              <a:spcAft>
                <a:spcPts val="0"/>
              </a:spcAft>
              <a:buClr>
                <a:srgbClr val="F26534"/>
              </a:buClr>
              <a:buSzPts val="1200"/>
              <a:buFont typeface="Arial"/>
              <a:buChar char="•"/>
            </a:pPr>
            <a:r>
              <a:rPr lang="en" sz="1200">
                <a:solidFill>
                  <a:srgbClr val="F26534"/>
                </a:solidFill>
              </a:rPr>
              <a:t>Write once / read many: data is never modified, simplify the data coherency and increase throughput. </a:t>
            </a:r>
            <a:r>
              <a:rPr b="0" i="0" lang="en" sz="1200">
                <a:solidFill>
                  <a:schemeClr val="dk1"/>
                </a:solidFill>
                <a:latin typeface="Calibri"/>
                <a:ea typeface="Calibri"/>
                <a:cs typeface="Calibri"/>
                <a:sym typeface="Calibri"/>
              </a:rPr>
              <a:t>It simplifies the data coherency issues as the data written once, one can not modify it. Thus, provides high throughput data access.</a:t>
            </a:r>
            <a:endParaRPr/>
          </a:p>
          <a:p>
            <a:pPr indent="-171450" lvl="0" marL="171450" rtl="0" algn="l">
              <a:spcBef>
                <a:spcPts val="0"/>
              </a:spcBef>
              <a:spcAft>
                <a:spcPts val="0"/>
              </a:spcAft>
              <a:buClr>
                <a:schemeClr val="dk1"/>
              </a:buClr>
              <a:buSzPts val="1200"/>
              <a:buFont typeface="Arial"/>
              <a:buChar char="•"/>
            </a:pPr>
            <a:r>
              <a:rPr b="0" i="0" lang="en" sz="1200">
                <a:solidFill>
                  <a:schemeClr val="dk1"/>
                </a:solidFill>
                <a:latin typeface="Calibri"/>
                <a:ea typeface="Calibri"/>
                <a:cs typeface="Calibri"/>
                <a:sym typeface="Calibri"/>
              </a:rPr>
              <a:t>Hadoop works on </a:t>
            </a:r>
            <a:r>
              <a:rPr b="1" i="0" lang="en" sz="1200" u="sng" strike="noStrike">
                <a:solidFill>
                  <a:schemeClr val="hlink"/>
                </a:solidFill>
                <a:latin typeface="Calibri"/>
                <a:ea typeface="Calibri"/>
                <a:cs typeface="Calibri"/>
                <a:sym typeface="Calibri"/>
                <a:hlinkClick r:id="rId2"/>
              </a:rPr>
              <a:t>Data Locality</a:t>
            </a:r>
            <a:r>
              <a:rPr b="0" i="0" lang="en" sz="1200">
                <a:solidFill>
                  <a:schemeClr val="dk1"/>
                </a:solidFill>
                <a:latin typeface="Calibri"/>
                <a:ea typeface="Calibri"/>
                <a:cs typeface="Calibri"/>
                <a:sym typeface="Calibri"/>
              </a:rPr>
              <a:t> principle. In Hadoop, HDFS stores datasets. Datasets are divided into blocks and stored across the datanodes in</a:t>
            </a:r>
            <a:r>
              <a:rPr b="1" i="0" lang="en" sz="1200" u="sng" strike="noStrike">
                <a:solidFill>
                  <a:schemeClr val="hlink"/>
                </a:solidFill>
                <a:latin typeface="Calibri"/>
                <a:ea typeface="Calibri"/>
                <a:cs typeface="Calibri"/>
                <a:sym typeface="Calibri"/>
                <a:hlinkClick r:id="rId3"/>
              </a:rPr>
              <a:t> Hadoop cluster</a:t>
            </a:r>
            <a:r>
              <a:rPr b="0" i="0" lang="en" sz="1200" u="sng" strike="noStrike">
                <a:solidFill>
                  <a:schemeClr val="hlink"/>
                </a:solidFill>
                <a:latin typeface="Calibri"/>
                <a:ea typeface="Calibri"/>
                <a:cs typeface="Calibri"/>
                <a:sym typeface="Calibri"/>
                <a:hlinkClick r:id="rId4"/>
              </a:rPr>
              <a:t>.</a:t>
            </a:r>
            <a:r>
              <a:rPr b="0" i="0" lang="en" sz="1200">
                <a:solidFill>
                  <a:schemeClr val="dk1"/>
                </a:solidFill>
                <a:latin typeface="Calibri"/>
                <a:ea typeface="Calibri"/>
                <a:cs typeface="Calibri"/>
                <a:sym typeface="Calibri"/>
              </a:rPr>
              <a:t> When a user runs the MapReduce job then NameNode sends this MapReduce code to the datanodes on which data is available related to MapReduce job.</a:t>
            </a:r>
            <a:endParaRPr/>
          </a:p>
          <a:p>
            <a:pPr indent="-171450" lvl="0" marL="171450" marR="0" rtl="0" algn="l">
              <a:lnSpc>
                <a:spcPct val="100000"/>
              </a:lnSpc>
              <a:spcBef>
                <a:spcPts val="0"/>
              </a:spcBef>
              <a:spcAft>
                <a:spcPts val="0"/>
              </a:spcAft>
              <a:buClr>
                <a:srgbClr val="F26534"/>
              </a:buClr>
              <a:buSzPts val="1200"/>
              <a:buFont typeface="Arial"/>
              <a:buChar char="•"/>
            </a:pPr>
            <a:r>
              <a:rPr lang="en" sz="1200">
                <a:solidFill>
                  <a:srgbClr val="F26534"/>
                </a:solidFill>
              </a:rPr>
              <a:t>Processing is done in parallel</a:t>
            </a:r>
            <a:endParaRPr sz="1200">
              <a:solidFill>
                <a:srgbClr val="F26534"/>
              </a:solidFill>
            </a:endParaRPr>
          </a:p>
          <a:p>
            <a:pPr indent="-171450" lvl="0" marL="171450" marR="0" rtl="0" algn="l">
              <a:lnSpc>
                <a:spcPct val="100000"/>
              </a:lnSpc>
              <a:spcBef>
                <a:spcPts val="0"/>
              </a:spcBef>
              <a:spcAft>
                <a:spcPts val="0"/>
              </a:spcAft>
              <a:buClr>
                <a:srgbClr val="F26534"/>
              </a:buClr>
              <a:buSzPts val="1200"/>
              <a:buFont typeface="Arial"/>
              <a:buChar char="•"/>
            </a:pPr>
            <a:r>
              <a:rPr lang="en" sz="1200">
                <a:solidFill>
                  <a:srgbClr val="F26534"/>
                </a:solidFill>
              </a:rPr>
              <a:t>Computation moves to data (et pas l’inverse), ce qui augmente la vitesse de production</a:t>
            </a:r>
            <a:endParaRPr sz="1200">
              <a:solidFill>
                <a:srgbClr val="F26534"/>
              </a:solidFill>
            </a:endParaRPr>
          </a:p>
        </p:txBody>
      </p:sp>
      <p:sp>
        <p:nvSpPr>
          <p:cNvPr id="496" name="Google Shape;496;g172e827dbb8_1_15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72e827dbb8_1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72e827dbb8_1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72e827db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72e827dbb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72e827dbb8_1_15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172e827dbb8_1_15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Csv</a:t>
            </a:r>
            <a:endParaRPr/>
          </a:p>
          <a:p>
            <a:pPr indent="0" lvl="0" marL="0" rtl="0" algn="l">
              <a:spcBef>
                <a:spcPts val="0"/>
              </a:spcBef>
              <a:spcAft>
                <a:spcPts val="0"/>
              </a:spcAft>
              <a:buNone/>
            </a:pPr>
            <a:r>
              <a:rPr lang="en"/>
              <a:t>JSON sur chaque ligne</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do not support block compression, thus compressing a CSV file in Hadoop often comes at a significant read performance cost</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lang="en"/>
              <a:t>Block level compression : can compress the contents of the file while also maintaining the ability to split the file into segments for multiple map tasks</a:t>
            </a:r>
            <a:endParaRPr/>
          </a:p>
          <a:p>
            <a:pPr indent="0" lvl="1" marL="45720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
              <a:t>columnar file storage</a:t>
            </a:r>
            <a:endParaRPr/>
          </a:p>
          <a:p>
            <a:pPr indent="0" lvl="0" marL="0" rtl="0" algn="l">
              <a:spcBef>
                <a:spcPts val="0"/>
              </a:spcBef>
              <a:spcAft>
                <a:spcPts val="0"/>
              </a:spcAft>
              <a:buNone/>
            </a:pPr>
            <a:r>
              <a:rPr lang="en"/>
              <a:t> this means that instead of just storing </a:t>
            </a:r>
            <a:r>
              <a:rPr i="1" lang="en"/>
              <a:t>rows</a:t>
            </a:r>
            <a:r>
              <a:rPr lang="en"/>
              <a:t> of data adjacent to one another you also store </a:t>
            </a:r>
            <a:r>
              <a:rPr i="1" lang="en"/>
              <a:t>column values</a:t>
            </a:r>
            <a:r>
              <a:rPr lang="en"/>
              <a:t> adjacent to each other. So datasets are partitioned both horizontally and vertically.</a:t>
            </a:r>
            <a:endParaRPr/>
          </a:p>
          <a:p>
            <a:pPr indent="0" lvl="0" marL="0" rtl="0" algn="l">
              <a:spcBef>
                <a:spcPts val="0"/>
              </a:spcBef>
              <a:spcAft>
                <a:spcPts val="0"/>
              </a:spcAft>
              <a:buNone/>
            </a:pPr>
            <a:r>
              <a:rPr lang="en"/>
              <a:t>Hive and Spark which tend to just read segments of records</a:t>
            </a:r>
            <a:endParaRPr/>
          </a:p>
          <a:p>
            <a:pPr indent="0" lvl="0" marL="0" rtl="0" algn="l">
              <a:spcBef>
                <a:spcPts val="0"/>
              </a:spcBef>
              <a:spcAft>
                <a:spcPts val="0"/>
              </a:spcAft>
              <a:buNone/>
            </a:pPr>
            <a:r>
              <a:t/>
            </a:r>
            <a:endParaRPr/>
          </a:p>
        </p:txBody>
      </p:sp>
      <p:sp>
        <p:nvSpPr>
          <p:cNvPr id="513" name="Google Shape;513;g172e827dbb8_1_15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72e827dbb8_1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172e827dbb8_1_12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What is throughput in Hadoop?</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The amount of work done in a unit time is Throughput. Because of bellow reasons HDFS provides good throughput:</a:t>
            </a:r>
            <a:endParaRPr/>
          </a:p>
          <a:p>
            <a:pPr indent="-171450" lvl="0" marL="171450" marR="0" rtl="0" algn="l">
              <a:lnSpc>
                <a:spcPct val="100000"/>
              </a:lnSpc>
              <a:spcBef>
                <a:spcPts val="0"/>
              </a:spcBef>
              <a:spcAft>
                <a:spcPts val="0"/>
              </a:spcAft>
              <a:buClr>
                <a:srgbClr val="F26534"/>
              </a:buClr>
              <a:buSzPts val="1200"/>
              <a:buFont typeface="Arial"/>
              <a:buChar char="•"/>
            </a:pPr>
            <a:r>
              <a:rPr lang="en" sz="1200">
                <a:solidFill>
                  <a:srgbClr val="F26534"/>
                </a:solidFill>
              </a:rPr>
              <a:t>Write once / read many: data is never modified, simplify the data coherency and increase throughput. </a:t>
            </a:r>
            <a:r>
              <a:rPr b="0" i="0" lang="en" sz="1200">
                <a:solidFill>
                  <a:schemeClr val="dk1"/>
                </a:solidFill>
                <a:latin typeface="Calibri"/>
                <a:ea typeface="Calibri"/>
                <a:cs typeface="Calibri"/>
                <a:sym typeface="Calibri"/>
              </a:rPr>
              <a:t>It simplifies the data coherency issues as the data written once, one can not modify it. Thus, provides high throughput data access.</a:t>
            </a:r>
            <a:endParaRPr/>
          </a:p>
          <a:p>
            <a:pPr indent="-171450" lvl="0" marL="171450" rtl="0" algn="l">
              <a:spcBef>
                <a:spcPts val="0"/>
              </a:spcBef>
              <a:spcAft>
                <a:spcPts val="0"/>
              </a:spcAft>
              <a:buClr>
                <a:schemeClr val="dk1"/>
              </a:buClr>
              <a:buSzPts val="1200"/>
              <a:buFont typeface="Arial"/>
              <a:buChar char="•"/>
            </a:pPr>
            <a:r>
              <a:rPr b="0" i="0" lang="en" sz="1200">
                <a:solidFill>
                  <a:schemeClr val="dk1"/>
                </a:solidFill>
                <a:latin typeface="Calibri"/>
                <a:ea typeface="Calibri"/>
                <a:cs typeface="Calibri"/>
                <a:sym typeface="Calibri"/>
              </a:rPr>
              <a:t>Hadoop works on </a:t>
            </a:r>
            <a:r>
              <a:rPr b="1" i="0" lang="en" sz="1200" u="sng" strike="noStrike">
                <a:solidFill>
                  <a:schemeClr val="hlink"/>
                </a:solidFill>
                <a:latin typeface="Calibri"/>
                <a:ea typeface="Calibri"/>
                <a:cs typeface="Calibri"/>
                <a:sym typeface="Calibri"/>
                <a:hlinkClick r:id="rId2"/>
              </a:rPr>
              <a:t>Data Locality</a:t>
            </a:r>
            <a:r>
              <a:rPr b="0" i="0" lang="en" sz="1200">
                <a:solidFill>
                  <a:schemeClr val="dk1"/>
                </a:solidFill>
                <a:latin typeface="Calibri"/>
                <a:ea typeface="Calibri"/>
                <a:cs typeface="Calibri"/>
                <a:sym typeface="Calibri"/>
              </a:rPr>
              <a:t> principle. In Hadoop, HDFS stores datasets. Datasets are divided into blocks and stored across the datanodes in</a:t>
            </a:r>
            <a:r>
              <a:rPr b="1" i="0" lang="en" sz="1200" u="sng" strike="noStrike">
                <a:solidFill>
                  <a:schemeClr val="hlink"/>
                </a:solidFill>
                <a:latin typeface="Calibri"/>
                <a:ea typeface="Calibri"/>
                <a:cs typeface="Calibri"/>
                <a:sym typeface="Calibri"/>
                <a:hlinkClick r:id="rId3"/>
              </a:rPr>
              <a:t> Hadoop cluster</a:t>
            </a:r>
            <a:r>
              <a:rPr b="0" i="0" lang="en" sz="1200" u="sng" strike="noStrike">
                <a:solidFill>
                  <a:schemeClr val="hlink"/>
                </a:solidFill>
                <a:latin typeface="Calibri"/>
                <a:ea typeface="Calibri"/>
                <a:cs typeface="Calibri"/>
                <a:sym typeface="Calibri"/>
                <a:hlinkClick r:id="rId4"/>
              </a:rPr>
              <a:t>.</a:t>
            </a:r>
            <a:r>
              <a:rPr b="0" i="0" lang="en" sz="1200">
                <a:solidFill>
                  <a:schemeClr val="dk1"/>
                </a:solidFill>
                <a:latin typeface="Calibri"/>
                <a:ea typeface="Calibri"/>
                <a:cs typeface="Calibri"/>
                <a:sym typeface="Calibri"/>
              </a:rPr>
              <a:t> When a user runs the MapReduce job then NameNode sends this MapReduce code to the datanodes on which data is available related to MapReduce job.</a:t>
            </a:r>
            <a:endParaRPr/>
          </a:p>
          <a:p>
            <a:pPr indent="-171450" lvl="0" marL="171450" marR="0" rtl="0" algn="l">
              <a:lnSpc>
                <a:spcPct val="100000"/>
              </a:lnSpc>
              <a:spcBef>
                <a:spcPts val="0"/>
              </a:spcBef>
              <a:spcAft>
                <a:spcPts val="0"/>
              </a:spcAft>
              <a:buClr>
                <a:srgbClr val="F26534"/>
              </a:buClr>
              <a:buSzPts val="1200"/>
              <a:buFont typeface="Arial"/>
              <a:buChar char="•"/>
            </a:pPr>
            <a:r>
              <a:rPr lang="en" sz="1200">
                <a:solidFill>
                  <a:srgbClr val="F26534"/>
                </a:solidFill>
              </a:rPr>
              <a:t>Processing is done in parallel</a:t>
            </a:r>
            <a:endParaRPr sz="1200">
              <a:solidFill>
                <a:srgbClr val="F26534"/>
              </a:solidFill>
            </a:endParaRPr>
          </a:p>
          <a:p>
            <a:pPr indent="-171450" lvl="0" marL="171450" marR="0" rtl="0" algn="l">
              <a:lnSpc>
                <a:spcPct val="100000"/>
              </a:lnSpc>
              <a:spcBef>
                <a:spcPts val="0"/>
              </a:spcBef>
              <a:spcAft>
                <a:spcPts val="0"/>
              </a:spcAft>
              <a:buClr>
                <a:srgbClr val="F26534"/>
              </a:buClr>
              <a:buSzPts val="1200"/>
              <a:buFont typeface="Arial"/>
              <a:buChar char="•"/>
            </a:pPr>
            <a:r>
              <a:rPr lang="en" sz="1200">
                <a:solidFill>
                  <a:srgbClr val="F26534"/>
                </a:solidFill>
              </a:rPr>
              <a:t>Computation moves to data (et pas l’inverse), ce qui augmente la vitesse de production</a:t>
            </a:r>
            <a:endParaRPr sz="1200">
              <a:solidFill>
                <a:srgbClr val="F26534"/>
              </a:solidFill>
            </a:endParaRPr>
          </a:p>
        </p:txBody>
      </p:sp>
      <p:sp>
        <p:nvSpPr>
          <p:cNvPr id="521" name="Google Shape;521;g172e827dbb8_1_12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72e827dbb8_1_1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172e827dbb8_1_13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Csv</a:t>
            </a:r>
            <a:endParaRPr/>
          </a:p>
          <a:p>
            <a:pPr indent="0" lvl="0" marL="0" rtl="0" algn="l">
              <a:spcBef>
                <a:spcPts val="0"/>
              </a:spcBef>
              <a:spcAft>
                <a:spcPts val="0"/>
              </a:spcAft>
              <a:buNone/>
            </a:pPr>
            <a:r>
              <a:rPr lang="en"/>
              <a:t>JSON sur chaque ligne</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do not support block compression, thus compressing a CSV file in Hadoop often comes at a significant read performance cost</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lang="en"/>
              <a:t>Block level compression : can compress the contents of the file while also maintaining the ability to split the file into segments for multiple map tasks</a:t>
            </a:r>
            <a:endParaRPr/>
          </a:p>
          <a:p>
            <a:pPr indent="0" lvl="1" marL="45720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
              <a:t>columnar file storage</a:t>
            </a:r>
            <a:endParaRPr/>
          </a:p>
          <a:p>
            <a:pPr indent="0" lvl="0" marL="0" rtl="0" algn="l">
              <a:spcBef>
                <a:spcPts val="0"/>
              </a:spcBef>
              <a:spcAft>
                <a:spcPts val="0"/>
              </a:spcAft>
              <a:buNone/>
            </a:pPr>
            <a:r>
              <a:rPr lang="en"/>
              <a:t> this means that instead of just storing </a:t>
            </a:r>
            <a:r>
              <a:rPr i="1" lang="en"/>
              <a:t>rows</a:t>
            </a:r>
            <a:r>
              <a:rPr lang="en"/>
              <a:t> of data adjacent to one another you also store </a:t>
            </a:r>
            <a:r>
              <a:rPr i="1" lang="en"/>
              <a:t>column values</a:t>
            </a:r>
            <a:r>
              <a:rPr lang="en"/>
              <a:t> adjacent to each other. So datasets are partitioned both horizontally and vertically.</a:t>
            </a:r>
            <a:endParaRPr/>
          </a:p>
          <a:p>
            <a:pPr indent="0" lvl="0" marL="0" rtl="0" algn="l">
              <a:spcBef>
                <a:spcPts val="0"/>
              </a:spcBef>
              <a:spcAft>
                <a:spcPts val="0"/>
              </a:spcAft>
              <a:buNone/>
            </a:pPr>
            <a:r>
              <a:rPr lang="en"/>
              <a:t>Hive and Spark which tend to just read segments of records</a:t>
            </a:r>
            <a:endParaRPr/>
          </a:p>
          <a:p>
            <a:pPr indent="0" lvl="0" marL="0" rtl="0" algn="l">
              <a:spcBef>
                <a:spcPts val="0"/>
              </a:spcBef>
              <a:spcAft>
                <a:spcPts val="0"/>
              </a:spcAft>
              <a:buNone/>
            </a:pPr>
            <a:r>
              <a:t/>
            </a:r>
            <a:endParaRPr/>
          </a:p>
        </p:txBody>
      </p:sp>
      <p:sp>
        <p:nvSpPr>
          <p:cNvPr id="531" name="Google Shape;531;g172e827dbb8_1_13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72e827dbb8_1_1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172e827dbb8_1_12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Why Hadoop MapReduce?</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When we store huge amount of data in HDFS, the first question arises is, how to process this data?</a:t>
            </a:r>
            <a:br>
              <a:rPr b="0" i="0" lang="en" sz="1200">
                <a:solidFill>
                  <a:schemeClr val="dk1"/>
                </a:solidFill>
                <a:latin typeface="Calibri"/>
                <a:ea typeface="Calibri"/>
                <a:cs typeface="Calibri"/>
                <a:sym typeface="Calibri"/>
              </a:rPr>
            </a:br>
            <a:r>
              <a:rPr b="0" i="0" lang="en" sz="1200">
                <a:solidFill>
                  <a:schemeClr val="dk1"/>
                </a:solidFill>
                <a:latin typeface="Calibri"/>
                <a:ea typeface="Calibri"/>
                <a:cs typeface="Calibri"/>
                <a:sym typeface="Calibri"/>
              </a:rPr>
              <a:t>Transferring all this data to a central node for processing is not going to work. </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And we will have to wait forever for the data to transfer over the network. </a:t>
            </a:r>
            <a:endParaRPr/>
          </a:p>
          <a:p>
            <a:pPr indent="0" lvl="0" marL="0" rtl="0" algn="l">
              <a:spcBef>
                <a:spcPts val="0"/>
              </a:spcBef>
              <a:spcAft>
                <a:spcPts val="0"/>
              </a:spcAft>
              <a:buNone/>
            </a:pPr>
            <a:br>
              <a:rPr b="0" i="0" lang="en" sz="1200">
                <a:solidFill>
                  <a:schemeClr val="dk1"/>
                </a:solidFill>
                <a:latin typeface="Calibri"/>
                <a:ea typeface="Calibri"/>
                <a:cs typeface="Calibri"/>
                <a:sym typeface="Calibri"/>
              </a:rPr>
            </a:br>
            <a:r>
              <a:rPr b="1" i="0" lang="en" sz="1200">
                <a:solidFill>
                  <a:schemeClr val="dk1"/>
                </a:solidFill>
                <a:latin typeface="Calibri"/>
                <a:ea typeface="Calibri"/>
                <a:cs typeface="Calibri"/>
                <a:sym typeface="Calibri"/>
              </a:rPr>
              <a:t>Challenges before MapReduce:</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Costly –</a:t>
            </a:r>
            <a:r>
              <a:rPr b="0" i="0" lang="en" sz="1200">
                <a:solidFill>
                  <a:schemeClr val="dk1"/>
                </a:solidFill>
                <a:latin typeface="Calibri"/>
                <a:ea typeface="Calibri"/>
                <a:cs typeface="Calibri"/>
                <a:sym typeface="Calibri"/>
              </a:rPr>
              <a:t> All the data (terabytes) in one server expensive / hard to manage</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Time-consuming –</a:t>
            </a:r>
            <a:r>
              <a:rPr b="0" i="0" lang="en" sz="1200">
                <a:solidFill>
                  <a:schemeClr val="dk1"/>
                </a:solidFill>
                <a:latin typeface="Calibri"/>
                <a:ea typeface="Calibri"/>
                <a:cs typeface="Calibri"/>
                <a:sym typeface="Calibri"/>
              </a:rPr>
              <a:t> if one machine</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MapReduce overcome these challenges:</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Cost-efficient –</a:t>
            </a:r>
            <a:r>
              <a:rPr b="0" i="0" lang="en" sz="1200">
                <a:solidFill>
                  <a:schemeClr val="dk1"/>
                </a:solidFill>
                <a:latin typeface="Calibri"/>
                <a:ea typeface="Calibri"/>
                <a:cs typeface="Calibri"/>
                <a:sym typeface="Calibri"/>
              </a:rPr>
              <a:t> It distribute the data over multiple low config machines.</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Time-efficient –</a:t>
            </a:r>
            <a:r>
              <a:rPr b="0" i="0" lang="en" sz="1200">
                <a:solidFill>
                  <a:schemeClr val="dk1"/>
                </a:solidFill>
                <a:latin typeface="Calibri"/>
                <a:ea typeface="Calibri"/>
                <a:cs typeface="Calibri"/>
                <a:sym typeface="Calibri"/>
              </a:rPr>
              <a:t> If we want to analyze the data. We can write the analysis code in Map function. And the integration code in Reduce function and execute it. Thus, this MapReduce code will go to every machine which has a part of our data and executes on that specific part. Hence instead of moving terabytes of data, we just move kilobytes of code. So this type of movement is time-efficient.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Distributed: calcul parallel</a:t>
            </a:r>
            <a:endParaRPr/>
          </a:p>
          <a:p>
            <a:pPr indent="0" lvl="0" marL="0" rtl="0" algn="l">
              <a:spcBef>
                <a:spcPts val="0"/>
              </a:spcBef>
              <a:spcAft>
                <a:spcPts val="0"/>
              </a:spcAft>
              <a:buNone/>
            </a:pPr>
            <a:r>
              <a:rPr lang="en" sz="1200"/>
              <a:t>Redundant: si une tache échoue elle est relancée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Use data from HDFS and store to HDFS </a:t>
            </a:r>
            <a:br>
              <a:rPr lang="en" sz="1200"/>
            </a:br>
            <a:endParaRPr/>
          </a:p>
        </p:txBody>
      </p:sp>
      <p:sp>
        <p:nvSpPr>
          <p:cNvPr id="538" name="Google Shape;538;g172e827dbb8_1_12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72e827dbb8_1_1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172e827dbb8_1_1267:notes"/>
          <p:cNvSpPr txBox="1"/>
          <p:nvPr>
            <p:ph idx="1" type="body"/>
          </p:nvPr>
        </p:nvSpPr>
        <p:spPr>
          <a:xfrm>
            <a:off x="685800" y="44958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MapReduce™ </a:t>
            </a:r>
            <a:r>
              <a:rPr b="0" i="0" lang="en" sz="1200">
                <a:solidFill>
                  <a:schemeClr val="dk1"/>
                </a:solidFill>
                <a:latin typeface="Calibri"/>
                <a:ea typeface="Calibri"/>
                <a:cs typeface="Calibri"/>
                <a:sym typeface="Calibri"/>
              </a:rPr>
              <a:t>is the heart of </a:t>
            </a:r>
            <a:r>
              <a:rPr b="0" i="0" lang="en" sz="1200" u="sng" strike="noStrike">
                <a:solidFill>
                  <a:schemeClr val="hlink"/>
                </a:solidFill>
                <a:latin typeface="Calibri"/>
                <a:ea typeface="Calibri"/>
                <a:cs typeface="Calibri"/>
                <a:sym typeface="Calibri"/>
                <a:hlinkClick r:id="rId2"/>
              </a:rPr>
              <a:t>Apache™ Hadoop®</a:t>
            </a:r>
            <a:r>
              <a:rPr b="0" i="0" lang="en" sz="1200">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Allows for massive scalability across hundreds or thousands of servers in a Hadoop cluster. The MapReduce concept is fairly simple to understand for those who are familiar with clustered scale-out data processing solutions.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 sz="1200" u="none" strike="noStrike">
                <a:solidFill>
                  <a:schemeClr val="dk1"/>
                </a:solidFill>
                <a:latin typeface="Calibri"/>
                <a:ea typeface="Calibri"/>
                <a:cs typeface="Calibri"/>
                <a:sym typeface="Calibri"/>
              </a:rPr>
              <a:t>Apache Hive </a:t>
            </a:r>
            <a:r>
              <a:rPr b="0" i="0" lang="en" sz="1200" u="none" strike="noStrike">
                <a:solidFill>
                  <a:schemeClr val="dk1"/>
                </a:solidFill>
                <a:latin typeface="Calibri"/>
                <a:ea typeface="Calibri"/>
                <a:cs typeface="Calibri"/>
                <a:sym typeface="Calibri"/>
              </a:rPr>
              <a:t>is a batch processing framework which is used to process the data using a language called Hive Query Language(HQL). HQL is a sql wrapper on top of HDFS which prevents writing Mapreduce programs in Java. Instead one can use SQL like language to do their daily tasks.</a:t>
            </a:r>
            <a:br>
              <a:rPr b="0" i="0" lang="en" sz="1200" u="none" strike="noStrike">
                <a:solidFill>
                  <a:schemeClr val="dk1"/>
                </a:solidFill>
                <a:latin typeface="Calibri"/>
                <a:ea typeface="Calibri"/>
                <a:cs typeface="Calibri"/>
                <a:sym typeface="Calibri"/>
              </a:rPr>
            </a:br>
            <a:r>
              <a:rPr b="0" i="0" lang="en" sz="1200" u="none" strike="noStrike">
                <a:solidFill>
                  <a:schemeClr val="dk1"/>
                </a:solidFill>
                <a:latin typeface="Calibri"/>
                <a:ea typeface="Calibri"/>
                <a:cs typeface="Calibri"/>
                <a:sym typeface="Calibri"/>
              </a:rPr>
              <a:t>Apache Hive is mainly used for ETL and data warehousing  purpose in Hadoop. Main work in hive is to create tables,joins,unions, aggregates. Uses MapReduce jobs.</a:t>
            </a:r>
            <a:endParaRPr/>
          </a:p>
        </p:txBody>
      </p:sp>
      <p:sp>
        <p:nvSpPr>
          <p:cNvPr id="551" name="Google Shape;551;g172e827dbb8_1_12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72e827dbb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72e827dbb8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72e827dbb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72e827dbb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72e827dbb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72e827dbb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72e827dbb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72e827dbb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9.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_3" showMasterSp="0">
  <p:cSld name="ONE_COLUMN_TEXT_1_3">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359999" y="2038125"/>
            <a:ext cx="2685600" cy="771300"/>
          </a:xfrm>
          <a:prstGeom prst="rect">
            <a:avLst/>
          </a:prstGeom>
          <a:noFill/>
          <a:ln>
            <a:noFill/>
          </a:ln>
        </p:spPr>
        <p:txBody>
          <a:bodyPr anchorCtr="0" anchor="t" bIns="91400" lIns="91400" spcFirstLastPara="1" rIns="91400" wrap="square" tIns="91400">
            <a:normAutofit/>
          </a:bodyPr>
          <a:lstStyle>
            <a:lvl1pPr indent="-228600" lvl="0" marL="457200" rtl="0" algn="l">
              <a:lnSpc>
                <a:spcPct val="115000"/>
              </a:lnSpc>
              <a:spcBef>
                <a:spcPts val="0"/>
              </a:spcBef>
              <a:spcAft>
                <a:spcPts val="0"/>
              </a:spcAft>
              <a:buClr>
                <a:srgbClr val="000000"/>
              </a:buClr>
              <a:buSzPts val="1000"/>
              <a:buFont typeface="Source Sans Pro"/>
              <a:buNone/>
              <a:defRPr sz="1000"/>
            </a:lvl1pPr>
            <a:lvl2pPr indent="-228600" lvl="1" marL="914400" rtl="0" algn="l">
              <a:lnSpc>
                <a:spcPct val="115000"/>
              </a:lnSpc>
              <a:spcBef>
                <a:spcPts val="0"/>
              </a:spcBef>
              <a:spcAft>
                <a:spcPts val="0"/>
              </a:spcAft>
              <a:buClr>
                <a:srgbClr val="000000"/>
              </a:buClr>
              <a:buSzPts val="1000"/>
              <a:buFont typeface="Source Sans Pro"/>
              <a:buNone/>
              <a:defRPr sz="1000"/>
            </a:lvl2pPr>
            <a:lvl3pPr indent="-228600" lvl="2" marL="1371600" rtl="0" algn="l">
              <a:lnSpc>
                <a:spcPct val="115000"/>
              </a:lnSpc>
              <a:spcBef>
                <a:spcPts val="0"/>
              </a:spcBef>
              <a:spcAft>
                <a:spcPts val="0"/>
              </a:spcAft>
              <a:buClr>
                <a:srgbClr val="000000"/>
              </a:buClr>
              <a:buSzPts val="1000"/>
              <a:buFont typeface="Source Sans Pro"/>
              <a:buNone/>
              <a:defRPr sz="1000"/>
            </a:lvl3pPr>
            <a:lvl4pPr indent="-228600" lvl="3" marL="1828800" rtl="0" algn="l">
              <a:lnSpc>
                <a:spcPct val="115000"/>
              </a:lnSpc>
              <a:spcBef>
                <a:spcPts val="0"/>
              </a:spcBef>
              <a:spcAft>
                <a:spcPts val="0"/>
              </a:spcAft>
              <a:buClr>
                <a:srgbClr val="000000"/>
              </a:buClr>
              <a:buSzPts val="1000"/>
              <a:buFont typeface="Source Sans Pro"/>
              <a:buNone/>
              <a:defRPr sz="1000"/>
            </a:lvl4pPr>
            <a:lvl5pPr indent="-228600" lvl="4" marL="2286000" rtl="0" algn="l">
              <a:lnSpc>
                <a:spcPct val="115000"/>
              </a:lnSpc>
              <a:spcBef>
                <a:spcPts val="0"/>
              </a:spcBef>
              <a:spcAft>
                <a:spcPts val="0"/>
              </a:spcAft>
              <a:buClr>
                <a:srgbClr val="000000"/>
              </a:buClr>
              <a:buSzPts val="1000"/>
              <a:buFont typeface="Source Sans Pro"/>
              <a:buNone/>
              <a:defRPr sz="10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grpSp>
        <p:nvGrpSpPr>
          <p:cNvPr id="52" name="Google Shape;52;p13"/>
          <p:cNvGrpSpPr/>
          <p:nvPr/>
        </p:nvGrpSpPr>
        <p:grpSpPr>
          <a:xfrm>
            <a:off x="8345998" y="177899"/>
            <a:ext cx="801600" cy="364200"/>
            <a:chOff x="-1" y="-1"/>
            <a:chExt cx="801600" cy="364200"/>
          </a:xfrm>
        </p:grpSpPr>
        <p:sp>
          <p:nvSpPr>
            <p:cNvPr id="53" name="Google Shape;53;p13"/>
            <p:cNvSpPr/>
            <p:nvPr/>
          </p:nvSpPr>
          <p:spPr>
            <a:xfrm>
              <a:off x="-1" y="-1"/>
              <a:ext cx="801600" cy="364200"/>
            </a:xfrm>
            <a:prstGeom prst="rect">
              <a:avLst/>
            </a:prstGeom>
            <a:solidFill>
              <a:srgbClr val="2AB1AC"/>
            </a:solidFill>
            <a:ln>
              <a:noFill/>
            </a:ln>
            <a:effectLst>
              <a:outerShdw blurRad="63500" rotWithShape="0" dir="5400000" dist="19050">
                <a:srgbClr val="000000">
                  <a:alpha val="498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13"/>
            <p:cNvGrpSpPr/>
            <p:nvPr/>
          </p:nvGrpSpPr>
          <p:grpSpPr>
            <a:xfrm>
              <a:off x="156367" y="70909"/>
              <a:ext cx="493957" cy="228443"/>
              <a:chOff x="0" y="0"/>
              <a:chExt cx="493957" cy="228443"/>
            </a:xfrm>
          </p:grpSpPr>
          <p:sp>
            <p:nvSpPr>
              <p:cNvPr id="55" name="Google Shape;55;p13"/>
              <p:cNvSpPr/>
              <p:nvPr/>
            </p:nvSpPr>
            <p:spPr>
              <a:xfrm>
                <a:off x="137810" y="63809"/>
                <a:ext cx="12690" cy="12690"/>
              </a:xfrm>
              <a:custGeom>
                <a:rect b="b" l="l" r="r" t="t"/>
                <a:pathLst>
                  <a:path extrusionOk="0" h="21600" w="21600">
                    <a:moveTo>
                      <a:pt x="10802" y="0"/>
                    </a:moveTo>
                    <a:cubicBezTo>
                      <a:pt x="4800" y="0"/>
                      <a:pt x="0" y="4800"/>
                      <a:pt x="0" y="10802"/>
                    </a:cubicBezTo>
                    <a:cubicBezTo>
                      <a:pt x="0" y="16800"/>
                      <a:pt x="4800" y="21600"/>
                      <a:pt x="10802" y="21600"/>
                    </a:cubicBezTo>
                    <a:cubicBezTo>
                      <a:pt x="16800" y="21600"/>
                      <a:pt x="21600" y="16800"/>
                      <a:pt x="21600" y="10802"/>
                    </a:cubicBezTo>
                    <a:cubicBezTo>
                      <a:pt x="21600" y="4800"/>
                      <a:pt x="16800" y="0"/>
                      <a:pt x="10802"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p:nvPr/>
            </p:nvSpPr>
            <p:spPr>
              <a:xfrm>
                <a:off x="0" y="11445"/>
                <a:ext cx="211317" cy="211842"/>
              </a:xfrm>
              <a:custGeom>
                <a:rect b="b" l="l" r="r" t="t"/>
                <a:pathLst>
                  <a:path extrusionOk="0" h="21600" w="18496">
                    <a:moveTo>
                      <a:pt x="14490" y="13445"/>
                    </a:moveTo>
                    <a:lnTo>
                      <a:pt x="14490" y="14257"/>
                    </a:lnTo>
                    <a:lnTo>
                      <a:pt x="9873" y="14257"/>
                    </a:lnTo>
                    <a:lnTo>
                      <a:pt x="9873" y="13445"/>
                    </a:lnTo>
                    <a:close/>
                    <a:moveTo>
                      <a:pt x="12452" y="4631"/>
                    </a:moveTo>
                    <a:cubicBezTo>
                      <a:pt x="12909" y="4631"/>
                      <a:pt x="13372" y="4904"/>
                      <a:pt x="13662" y="5480"/>
                    </a:cubicBezTo>
                    <a:lnTo>
                      <a:pt x="14620" y="5074"/>
                    </a:lnTo>
                    <a:lnTo>
                      <a:pt x="13793" y="6088"/>
                    </a:lnTo>
                    <a:cubicBezTo>
                      <a:pt x="13531" y="6646"/>
                      <a:pt x="13488" y="7357"/>
                      <a:pt x="13619" y="7966"/>
                    </a:cubicBezTo>
                    <a:cubicBezTo>
                      <a:pt x="13923" y="10503"/>
                      <a:pt x="12791" y="12735"/>
                      <a:pt x="10788" y="12735"/>
                    </a:cubicBezTo>
                    <a:lnTo>
                      <a:pt x="9307" y="12735"/>
                    </a:lnTo>
                    <a:lnTo>
                      <a:pt x="9307" y="13445"/>
                    </a:lnTo>
                    <a:lnTo>
                      <a:pt x="8131" y="13445"/>
                    </a:lnTo>
                    <a:cubicBezTo>
                      <a:pt x="8044" y="13445"/>
                      <a:pt x="7932" y="13441"/>
                      <a:pt x="7811" y="13441"/>
                    </a:cubicBezTo>
                    <a:cubicBezTo>
                      <a:pt x="7507" y="13441"/>
                      <a:pt x="7142" y="13467"/>
                      <a:pt x="6956" y="13648"/>
                    </a:cubicBezTo>
                    <a:cubicBezTo>
                      <a:pt x="4343" y="16591"/>
                      <a:pt x="3777" y="17454"/>
                      <a:pt x="3602" y="17555"/>
                    </a:cubicBezTo>
                    <a:cubicBezTo>
                      <a:pt x="3559" y="17575"/>
                      <a:pt x="3526" y="17584"/>
                      <a:pt x="3501" y="17584"/>
                    </a:cubicBezTo>
                    <a:cubicBezTo>
                      <a:pt x="3400" y="17584"/>
                      <a:pt x="3428" y="17454"/>
                      <a:pt x="3428" y="17454"/>
                    </a:cubicBezTo>
                    <a:lnTo>
                      <a:pt x="11049" y="6494"/>
                    </a:lnTo>
                    <a:cubicBezTo>
                      <a:pt x="11049" y="5290"/>
                      <a:pt x="11743" y="4631"/>
                      <a:pt x="12452" y="4631"/>
                    </a:cubicBezTo>
                    <a:close/>
                    <a:moveTo>
                      <a:pt x="9264" y="0"/>
                    </a:moveTo>
                    <a:cubicBezTo>
                      <a:pt x="1033" y="0"/>
                      <a:pt x="-3104" y="11619"/>
                      <a:pt x="2731" y="18418"/>
                    </a:cubicBezTo>
                    <a:cubicBezTo>
                      <a:pt x="4605" y="20616"/>
                      <a:pt x="6915" y="21600"/>
                      <a:pt x="9184" y="21600"/>
                    </a:cubicBezTo>
                    <a:cubicBezTo>
                      <a:pt x="13931" y="21600"/>
                      <a:pt x="18496" y="17295"/>
                      <a:pt x="18496" y="10807"/>
                    </a:cubicBezTo>
                    <a:cubicBezTo>
                      <a:pt x="18496" y="4871"/>
                      <a:pt x="14359" y="0"/>
                      <a:pt x="9264"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p:nvPr/>
            </p:nvSpPr>
            <p:spPr>
              <a:xfrm>
                <a:off x="260098" y="0"/>
                <a:ext cx="55728" cy="102060"/>
              </a:xfrm>
              <a:custGeom>
                <a:rect b="b" l="l" r="r" t="t"/>
                <a:pathLst>
                  <a:path extrusionOk="0" h="21600" w="21600">
                    <a:moveTo>
                      <a:pt x="10800" y="7373"/>
                    </a:moveTo>
                    <a:cubicBezTo>
                      <a:pt x="15236" y="7373"/>
                      <a:pt x="16007" y="9585"/>
                      <a:pt x="16007" y="13377"/>
                    </a:cubicBezTo>
                    <a:cubicBezTo>
                      <a:pt x="16007" y="16748"/>
                      <a:pt x="15043" y="18960"/>
                      <a:pt x="10993" y="18960"/>
                    </a:cubicBezTo>
                    <a:cubicBezTo>
                      <a:pt x="7136" y="18960"/>
                      <a:pt x="6171" y="16748"/>
                      <a:pt x="6171" y="13061"/>
                    </a:cubicBezTo>
                    <a:cubicBezTo>
                      <a:pt x="6171" y="8848"/>
                      <a:pt x="7328" y="7373"/>
                      <a:pt x="10800" y="7373"/>
                    </a:cubicBezTo>
                    <a:close/>
                    <a:moveTo>
                      <a:pt x="15622" y="0"/>
                    </a:moveTo>
                    <a:lnTo>
                      <a:pt x="15622" y="7057"/>
                    </a:lnTo>
                    <a:cubicBezTo>
                      <a:pt x="14464" y="5582"/>
                      <a:pt x="11764" y="4740"/>
                      <a:pt x="8871" y="4740"/>
                    </a:cubicBezTo>
                    <a:cubicBezTo>
                      <a:pt x="4436" y="4740"/>
                      <a:pt x="0" y="5898"/>
                      <a:pt x="0" y="12956"/>
                    </a:cubicBezTo>
                    <a:cubicBezTo>
                      <a:pt x="0" y="18433"/>
                      <a:pt x="2700" y="21593"/>
                      <a:pt x="9643" y="21593"/>
                    </a:cubicBezTo>
                    <a:cubicBezTo>
                      <a:pt x="9767" y="21598"/>
                      <a:pt x="9892" y="21600"/>
                      <a:pt x="10016" y="21600"/>
                    </a:cubicBezTo>
                    <a:cubicBezTo>
                      <a:pt x="12588" y="21600"/>
                      <a:pt x="15087" y="20577"/>
                      <a:pt x="16007" y="19170"/>
                    </a:cubicBezTo>
                    <a:lnTo>
                      <a:pt x="16007" y="21171"/>
                    </a:lnTo>
                    <a:lnTo>
                      <a:pt x="21600" y="21171"/>
                    </a:lnTo>
                    <a:lnTo>
                      <a:pt x="21600"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329262" y="22391"/>
                <a:ext cx="58698" cy="79596"/>
              </a:xfrm>
              <a:custGeom>
                <a:rect b="b" l="l" r="r" t="t"/>
                <a:pathLst>
                  <a:path extrusionOk="0" h="21600" w="21600">
                    <a:moveTo>
                      <a:pt x="13912" y="10260"/>
                    </a:moveTo>
                    <a:lnTo>
                      <a:pt x="13912" y="13635"/>
                    </a:lnTo>
                    <a:cubicBezTo>
                      <a:pt x="13912" y="16605"/>
                      <a:pt x="12265" y="18495"/>
                      <a:pt x="8787" y="18495"/>
                    </a:cubicBezTo>
                    <a:cubicBezTo>
                      <a:pt x="6590" y="18495"/>
                      <a:pt x="5492" y="17145"/>
                      <a:pt x="5492" y="15390"/>
                    </a:cubicBezTo>
                    <a:cubicBezTo>
                      <a:pt x="5309" y="14040"/>
                      <a:pt x="6041" y="12825"/>
                      <a:pt x="7688" y="12150"/>
                    </a:cubicBezTo>
                    <a:cubicBezTo>
                      <a:pt x="9885" y="11610"/>
                      <a:pt x="11898" y="11070"/>
                      <a:pt x="13912" y="10260"/>
                    </a:cubicBezTo>
                    <a:close/>
                    <a:moveTo>
                      <a:pt x="10434" y="0"/>
                    </a:moveTo>
                    <a:cubicBezTo>
                      <a:pt x="3112" y="0"/>
                      <a:pt x="732" y="2430"/>
                      <a:pt x="732" y="6750"/>
                    </a:cubicBezTo>
                    <a:lnTo>
                      <a:pt x="6041" y="6750"/>
                    </a:lnTo>
                    <a:cubicBezTo>
                      <a:pt x="6041" y="4860"/>
                      <a:pt x="6590" y="2835"/>
                      <a:pt x="10251" y="2835"/>
                    </a:cubicBezTo>
                    <a:cubicBezTo>
                      <a:pt x="13180" y="2835"/>
                      <a:pt x="14095" y="4185"/>
                      <a:pt x="14095" y="5940"/>
                    </a:cubicBezTo>
                    <a:cubicBezTo>
                      <a:pt x="14095" y="7695"/>
                      <a:pt x="12814" y="8100"/>
                      <a:pt x="10800" y="8505"/>
                    </a:cubicBezTo>
                    <a:lnTo>
                      <a:pt x="6407" y="9450"/>
                    </a:lnTo>
                    <a:cubicBezTo>
                      <a:pt x="2746" y="10395"/>
                      <a:pt x="0" y="11340"/>
                      <a:pt x="0" y="15795"/>
                    </a:cubicBezTo>
                    <a:cubicBezTo>
                      <a:pt x="0" y="19710"/>
                      <a:pt x="2746" y="21600"/>
                      <a:pt x="7322" y="21600"/>
                    </a:cubicBezTo>
                    <a:cubicBezTo>
                      <a:pt x="10068" y="21600"/>
                      <a:pt x="12814" y="20520"/>
                      <a:pt x="14095" y="18630"/>
                    </a:cubicBezTo>
                    <a:cubicBezTo>
                      <a:pt x="14278" y="20520"/>
                      <a:pt x="16292" y="21195"/>
                      <a:pt x="18854" y="21195"/>
                    </a:cubicBezTo>
                    <a:cubicBezTo>
                      <a:pt x="19770" y="21195"/>
                      <a:pt x="20685" y="21060"/>
                      <a:pt x="21600" y="20790"/>
                    </a:cubicBezTo>
                    <a:lnTo>
                      <a:pt x="21600" y="18090"/>
                    </a:lnTo>
                    <a:cubicBezTo>
                      <a:pt x="21234" y="18225"/>
                      <a:pt x="20868" y="18225"/>
                      <a:pt x="20685" y="18225"/>
                    </a:cubicBezTo>
                    <a:cubicBezTo>
                      <a:pt x="19770" y="18225"/>
                      <a:pt x="19221" y="17550"/>
                      <a:pt x="19221" y="16740"/>
                    </a:cubicBezTo>
                    <a:lnTo>
                      <a:pt x="19221" y="5130"/>
                    </a:lnTo>
                    <a:cubicBezTo>
                      <a:pt x="19221" y="1485"/>
                      <a:pt x="15377" y="0"/>
                      <a:pt x="10434"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391460" y="2985"/>
                <a:ext cx="37800" cy="98010"/>
              </a:xfrm>
              <a:custGeom>
                <a:rect b="b" l="l" r="r" t="t"/>
                <a:pathLst>
                  <a:path extrusionOk="0" h="21600" w="21600">
                    <a:moveTo>
                      <a:pt x="5684" y="0"/>
                    </a:moveTo>
                    <a:lnTo>
                      <a:pt x="5684" y="4824"/>
                    </a:lnTo>
                    <a:lnTo>
                      <a:pt x="0" y="4824"/>
                    </a:lnTo>
                    <a:lnTo>
                      <a:pt x="0" y="7237"/>
                    </a:lnTo>
                    <a:lnTo>
                      <a:pt x="5684" y="7237"/>
                    </a:lnTo>
                    <a:lnTo>
                      <a:pt x="5684" y="17543"/>
                    </a:lnTo>
                    <a:cubicBezTo>
                      <a:pt x="5684" y="20942"/>
                      <a:pt x="8527" y="21600"/>
                      <a:pt x="14495" y="21600"/>
                    </a:cubicBezTo>
                    <a:cubicBezTo>
                      <a:pt x="16769" y="21600"/>
                      <a:pt x="19043" y="21490"/>
                      <a:pt x="21316" y="21271"/>
                    </a:cubicBezTo>
                    <a:lnTo>
                      <a:pt x="21316" y="18859"/>
                    </a:lnTo>
                    <a:cubicBezTo>
                      <a:pt x="20463" y="18859"/>
                      <a:pt x="19327" y="18969"/>
                      <a:pt x="18474" y="18969"/>
                    </a:cubicBezTo>
                    <a:cubicBezTo>
                      <a:pt x="15348" y="18969"/>
                      <a:pt x="14495" y="18420"/>
                      <a:pt x="14495" y="17214"/>
                    </a:cubicBezTo>
                    <a:lnTo>
                      <a:pt x="14495" y="7346"/>
                    </a:lnTo>
                    <a:lnTo>
                      <a:pt x="21600" y="7346"/>
                    </a:lnTo>
                    <a:lnTo>
                      <a:pt x="21600" y="4824"/>
                    </a:lnTo>
                    <a:lnTo>
                      <a:pt x="14495" y="4824"/>
                    </a:lnTo>
                    <a:lnTo>
                      <a:pt x="14495"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3"/>
              <p:cNvSpPr/>
              <p:nvPr/>
            </p:nvSpPr>
            <p:spPr>
              <a:xfrm>
                <a:off x="435745" y="22391"/>
                <a:ext cx="58212" cy="79596"/>
              </a:xfrm>
              <a:custGeom>
                <a:rect b="b" l="l" r="r" t="t"/>
                <a:pathLst>
                  <a:path extrusionOk="0" h="21600" w="21600">
                    <a:moveTo>
                      <a:pt x="14031" y="10260"/>
                    </a:moveTo>
                    <a:lnTo>
                      <a:pt x="13846" y="13635"/>
                    </a:lnTo>
                    <a:cubicBezTo>
                      <a:pt x="13846" y="16605"/>
                      <a:pt x="12184" y="18495"/>
                      <a:pt x="8862" y="18495"/>
                    </a:cubicBezTo>
                    <a:cubicBezTo>
                      <a:pt x="6647" y="18495"/>
                      <a:pt x="5354" y="17145"/>
                      <a:pt x="5354" y="15390"/>
                    </a:cubicBezTo>
                    <a:cubicBezTo>
                      <a:pt x="5169" y="14040"/>
                      <a:pt x="6093" y="12825"/>
                      <a:pt x="7754" y="12150"/>
                    </a:cubicBezTo>
                    <a:cubicBezTo>
                      <a:pt x="9969" y="11610"/>
                      <a:pt x="12000" y="11070"/>
                      <a:pt x="14031" y="10260"/>
                    </a:cubicBezTo>
                    <a:close/>
                    <a:moveTo>
                      <a:pt x="10338" y="0"/>
                    </a:moveTo>
                    <a:cubicBezTo>
                      <a:pt x="2954" y="0"/>
                      <a:pt x="554" y="2430"/>
                      <a:pt x="554" y="6750"/>
                    </a:cubicBezTo>
                    <a:lnTo>
                      <a:pt x="6093" y="6750"/>
                    </a:lnTo>
                    <a:cubicBezTo>
                      <a:pt x="6093" y="4860"/>
                      <a:pt x="6647" y="2835"/>
                      <a:pt x="10338" y="2835"/>
                    </a:cubicBezTo>
                    <a:cubicBezTo>
                      <a:pt x="13292" y="2835"/>
                      <a:pt x="14215" y="4185"/>
                      <a:pt x="14215" y="5940"/>
                    </a:cubicBezTo>
                    <a:cubicBezTo>
                      <a:pt x="14215" y="7695"/>
                      <a:pt x="12923" y="8100"/>
                      <a:pt x="10892" y="8505"/>
                    </a:cubicBezTo>
                    <a:lnTo>
                      <a:pt x="6647" y="9450"/>
                    </a:lnTo>
                    <a:cubicBezTo>
                      <a:pt x="2770" y="10395"/>
                      <a:pt x="0" y="11340"/>
                      <a:pt x="0" y="15795"/>
                    </a:cubicBezTo>
                    <a:cubicBezTo>
                      <a:pt x="0" y="19710"/>
                      <a:pt x="2954" y="21600"/>
                      <a:pt x="7385" y="21600"/>
                    </a:cubicBezTo>
                    <a:cubicBezTo>
                      <a:pt x="10338" y="21600"/>
                      <a:pt x="12923" y="20520"/>
                      <a:pt x="14215" y="18630"/>
                    </a:cubicBezTo>
                    <a:cubicBezTo>
                      <a:pt x="14215" y="20520"/>
                      <a:pt x="16431" y="21195"/>
                      <a:pt x="18831" y="21195"/>
                    </a:cubicBezTo>
                    <a:cubicBezTo>
                      <a:pt x="19754" y="21195"/>
                      <a:pt x="20677" y="21060"/>
                      <a:pt x="21600" y="20790"/>
                    </a:cubicBezTo>
                    <a:lnTo>
                      <a:pt x="21600" y="18090"/>
                    </a:lnTo>
                    <a:cubicBezTo>
                      <a:pt x="21416" y="18225"/>
                      <a:pt x="21046" y="18225"/>
                      <a:pt x="20677" y="18225"/>
                    </a:cubicBezTo>
                    <a:cubicBezTo>
                      <a:pt x="19938" y="18225"/>
                      <a:pt x="19200" y="17550"/>
                      <a:pt x="19200" y="16740"/>
                    </a:cubicBezTo>
                    <a:lnTo>
                      <a:pt x="19200" y="5130"/>
                    </a:lnTo>
                    <a:cubicBezTo>
                      <a:pt x="19200" y="1485"/>
                      <a:pt x="15323" y="0"/>
                      <a:pt x="10338"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p:nvPr/>
            </p:nvSpPr>
            <p:spPr>
              <a:xfrm>
                <a:off x="270050" y="125888"/>
                <a:ext cx="14904" cy="101034"/>
              </a:xfrm>
              <a:custGeom>
                <a:rect b="b" l="l" r="r" t="t"/>
                <a:pathLst>
                  <a:path extrusionOk="0" h="21600" w="21600">
                    <a:moveTo>
                      <a:pt x="0" y="0"/>
                    </a:moveTo>
                    <a:lnTo>
                      <a:pt x="0" y="3192"/>
                    </a:lnTo>
                    <a:lnTo>
                      <a:pt x="21600" y="3192"/>
                    </a:lnTo>
                    <a:lnTo>
                      <a:pt x="21600" y="0"/>
                    </a:lnTo>
                    <a:close/>
                    <a:moveTo>
                      <a:pt x="0" y="5533"/>
                    </a:moveTo>
                    <a:lnTo>
                      <a:pt x="0" y="21600"/>
                    </a:lnTo>
                    <a:lnTo>
                      <a:pt x="21600" y="21600"/>
                    </a:lnTo>
                    <a:lnTo>
                      <a:pt x="21600" y="5533"/>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3"/>
              <p:cNvSpPr/>
              <p:nvPr/>
            </p:nvSpPr>
            <p:spPr>
              <a:xfrm>
                <a:off x="301894" y="126884"/>
                <a:ext cx="58698" cy="100008"/>
              </a:xfrm>
              <a:custGeom>
                <a:rect b="b" l="l" r="r" t="t"/>
                <a:pathLst>
                  <a:path extrusionOk="0" h="21600" w="21600">
                    <a:moveTo>
                      <a:pt x="0" y="0"/>
                    </a:moveTo>
                    <a:lnTo>
                      <a:pt x="0" y="21600"/>
                    </a:lnTo>
                    <a:lnTo>
                      <a:pt x="5492" y="21600"/>
                    </a:lnTo>
                    <a:lnTo>
                      <a:pt x="5492" y="16442"/>
                    </a:lnTo>
                    <a:lnTo>
                      <a:pt x="8603" y="14185"/>
                    </a:lnTo>
                    <a:lnTo>
                      <a:pt x="15559" y="21600"/>
                    </a:lnTo>
                    <a:lnTo>
                      <a:pt x="21600" y="21600"/>
                    </a:lnTo>
                    <a:lnTo>
                      <a:pt x="12082" y="11606"/>
                    </a:lnTo>
                    <a:lnTo>
                      <a:pt x="20319" y="5266"/>
                    </a:lnTo>
                    <a:lnTo>
                      <a:pt x="13912" y="5266"/>
                    </a:lnTo>
                    <a:lnTo>
                      <a:pt x="5492" y="12143"/>
                    </a:lnTo>
                    <a:lnTo>
                      <a:pt x="5492"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3"/>
              <p:cNvSpPr/>
              <p:nvPr/>
            </p:nvSpPr>
            <p:spPr>
              <a:xfrm>
                <a:off x="368074" y="151763"/>
                <a:ext cx="53244" cy="76680"/>
              </a:xfrm>
              <a:custGeom>
                <a:rect b="b" l="l" r="r" t="t"/>
                <a:pathLst>
                  <a:path extrusionOk="0" h="21600" w="21600">
                    <a:moveTo>
                      <a:pt x="0" y="0"/>
                    </a:moveTo>
                    <a:lnTo>
                      <a:pt x="0" y="14580"/>
                    </a:lnTo>
                    <a:cubicBezTo>
                      <a:pt x="0" y="20188"/>
                      <a:pt x="3028" y="21590"/>
                      <a:pt x="7671" y="21590"/>
                    </a:cubicBezTo>
                    <a:cubicBezTo>
                      <a:pt x="7835" y="21597"/>
                      <a:pt x="7998" y="21600"/>
                      <a:pt x="8161" y="21600"/>
                    </a:cubicBezTo>
                    <a:cubicBezTo>
                      <a:pt x="11205" y="21600"/>
                      <a:pt x="14011" y="20376"/>
                      <a:pt x="15544" y="18645"/>
                    </a:cubicBezTo>
                    <a:lnTo>
                      <a:pt x="15544" y="21169"/>
                    </a:lnTo>
                    <a:lnTo>
                      <a:pt x="21600" y="21169"/>
                    </a:lnTo>
                    <a:lnTo>
                      <a:pt x="21600" y="0"/>
                    </a:lnTo>
                    <a:lnTo>
                      <a:pt x="15342" y="0"/>
                    </a:lnTo>
                    <a:lnTo>
                      <a:pt x="15342" y="14720"/>
                    </a:lnTo>
                    <a:cubicBezTo>
                      <a:pt x="15536" y="16606"/>
                      <a:pt x="13307" y="18233"/>
                      <a:pt x="10625" y="18233"/>
                    </a:cubicBezTo>
                    <a:cubicBezTo>
                      <a:pt x="10515" y="18233"/>
                      <a:pt x="10405" y="18230"/>
                      <a:pt x="10295" y="18225"/>
                    </a:cubicBezTo>
                    <a:cubicBezTo>
                      <a:pt x="7671" y="18225"/>
                      <a:pt x="6258" y="17524"/>
                      <a:pt x="6258" y="15141"/>
                    </a:cubicBezTo>
                    <a:lnTo>
                      <a:pt x="6258"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4" name="Google Shape;64;p13"/>
          <p:cNvSpPr txBox="1"/>
          <p:nvPr>
            <p:ph type="title"/>
          </p:nvPr>
        </p:nvSpPr>
        <p:spPr>
          <a:xfrm>
            <a:off x="359999" y="567599"/>
            <a:ext cx="8424000" cy="360000"/>
          </a:xfrm>
          <a:prstGeom prst="rect">
            <a:avLst/>
          </a:prstGeom>
          <a:noFill/>
          <a:ln>
            <a:noFill/>
          </a:ln>
        </p:spPr>
        <p:txBody>
          <a:bodyPr anchorCtr="0" anchor="t" bIns="91400" lIns="91400" spcFirstLastPara="1" rIns="91400" wrap="square" tIns="91400">
            <a:normAutofit/>
          </a:bodyPr>
          <a:lstStyle>
            <a:lvl1pPr lvl="0" rtl="0" algn="l">
              <a:lnSpc>
                <a:spcPct val="100000"/>
              </a:lnSpc>
              <a:spcBef>
                <a:spcPts val="0"/>
              </a:spcBef>
              <a:spcAft>
                <a:spcPts val="0"/>
              </a:spcAft>
              <a:buClr>
                <a:srgbClr val="000000"/>
              </a:buClr>
              <a:buSzPts val="1800"/>
              <a:buNone/>
              <a:defRPr/>
            </a:lvl1pPr>
            <a:lvl2pPr lvl="1" rtl="0" algn="l">
              <a:lnSpc>
                <a:spcPct val="100000"/>
              </a:lnSpc>
              <a:spcBef>
                <a:spcPts val="0"/>
              </a:spcBef>
              <a:spcAft>
                <a:spcPts val="0"/>
              </a:spcAft>
              <a:buClr>
                <a:srgbClr val="000000"/>
              </a:buClr>
              <a:buSzPts val="1800"/>
              <a:buNone/>
              <a:defRPr/>
            </a:lvl2pPr>
            <a:lvl3pPr lvl="2" rtl="0" algn="l">
              <a:lnSpc>
                <a:spcPct val="100000"/>
              </a:lnSpc>
              <a:spcBef>
                <a:spcPts val="0"/>
              </a:spcBef>
              <a:spcAft>
                <a:spcPts val="0"/>
              </a:spcAft>
              <a:buClr>
                <a:srgbClr val="000000"/>
              </a:buClr>
              <a:buSzPts val="1800"/>
              <a:buNone/>
              <a:defRPr/>
            </a:lvl3pPr>
            <a:lvl4pPr lvl="3" rtl="0" algn="l">
              <a:lnSpc>
                <a:spcPct val="100000"/>
              </a:lnSpc>
              <a:spcBef>
                <a:spcPts val="0"/>
              </a:spcBef>
              <a:spcAft>
                <a:spcPts val="0"/>
              </a:spcAft>
              <a:buClr>
                <a:srgbClr val="000000"/>
              </a:buClr>
              <a:buSzPts val="1800"/>
              <a:buNone/>
              <a:defRPr/>
            </a:lvl4pPr>
            <a:lvl5pPr lvl="4" rtl="0" algn="l">
              <a:lnSpc>
                <a:spcPct val="100000"/>
              </a:lnSpc>
              <a:spcBef>
                <a:spcPts val="0"/>
              </a:spcBef>
              <a:spcAft>
                <a:spcPts val="0"/>
              </a:spcAft>
              <a:buClr>
                <a:srgbClr val="000000"/>
              </a:buClr>
              <a:buSzPts val="1800"/>
              <a:buNone/>
              <a:defRPr/>
            </a:lvl5pPr>
            <a:lvl6pPr lvl="5" rtl="0" algn="l">
              <a:lnSpc>
                <a:spcPct val="100000"/>
              </a:lnSpc>
              <a:spcBef>
                <a:spcPts val="0"/>
              </a:spcBef>
              <a:spcAft>
                <a:spcPts val="0"/>
              </a:spcAft>
              <a:buClr>
                <a:srgbClr val="000000"/>
              </a:buClr>
              <a:buSzPts val="1800"/>
              <a:buNone/>
              <a:defRPr/>
            </a:lvl6pPr>
            <a:lvl7pPr lvl="6" rtl="0" algn="l">
              <a:lnSpc>
                <a:spcPct val="100000"/>
              </a:lnSpc>
              <a:spcBef>
                <a:spcPts val="0"/>
              </a:spcBef>
              <a:spcAft>
                <a:spcPts val="0"/>
              </a:spcAft>
              <a:buClr>
                <a:srgbClr val="000000"/>
              </a:buClr>
              <a:buSzPts val="1800"/>
              <a:buNone/>
              <a:defRPr/>
            </a:lvl7pPr>
            <a:lvl8pPr lvl="7" rtl="0" algn="l">
              <a:lnSpc>
                <a:spcPct val="100000"/>
              </a:lnSpc>
              <a:spcBef>
                <a:spcPts val="0"/>
              </a:spcBef>
              <a:spcAft>
                <a:spcPts val="0"/>
              </a:spcAft>
              <a:buClr>
                <a:srgbClr val="000000"/>
              </a:buClr>
              <a:buSzPts val="1800"/>
              <a:buNone/>
              <a:defRPr/>
            </a:lvl8pPr>
            <a:lvl9pPr lvl="8" rtl="0" algn="l">
              <a:lnSpc>
                <a:spcPct val="100000"/>
              </a:lnSpc>
              <a:spcBef>
                <a:spcPts val="0"/>
              </a:spcBef>
              <a:spcAft>
                <a:spcPts val="0"/>
              </a:spcAft>
              <a:buClr>
                <a:srgbClr val="000000"/>
              </a:buClr>
              <a:buSzPts val="1800"/>
              <a:buNone/>
              <a:defRPr/>
            </a:lvl9pPr>
          </a:lstStyle>
          <a:p/>
        </p:txBody>
      </p:sp>
      <p:sp>
        <p:nvSpPr>
          <p:cNvPr id="65" name="Google Shape;65;p13"/>
          <p:cNvSpPr txBox="1"/>
          <p:nvPr>
            <p:ph idx="12" type="sldNum"/>
          </p:nvPr>
        </p:nvSpPr>
        <p:spPr>
          <a:xfrm>
            <a:off x="8699369" y="4686041"/>
            <a:ext cx="321900" cy="348000"/>
          </a:xfrm>
          <a:prstGeom prst="rect">
            <a:avLst/>
          </a:prstGeom>
          <a:noFill/>
          <a:ln>
            <a:noFill/>
          </a:ln>
        </p:spPr>
        <p:txBody>
          <a:bodyPr anchorCtr="0" anchor="ctr" bIns="91400" lIns="91400" spcFirstLastPara="1" rIns="91400" wrap="square" tIns="91400">
            <a:normAutofit/>
          </a:bodyPr>
          <a:lstStyle>
            <a:lvl1pPr indent="0" lvl="0"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1pPr>
            <a:lvl2pPr indent="0" lvl="1"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2pPr>
            <a:lvl3pPr indent="0" lvl="2"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3pPr>
            <a:lvl4pPr indent="0" lvl="3"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4pPr>
            <a:lvl5pPr indent="0" lvl="4"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5pPr>
            <a:lvl6pPr indent="0" lvl="5"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6pPr>
            <a:lvl7pPr indent="0" lvl="6"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7pPr>
            <a:lvl8pPr indent="0" lvl="7"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8pPr>
            <a:lvl9pPr indent="0" lvl="8"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66" name="Shape 66"/>
        <p:cNvGrpSpPr/>
        <p:nvPr/>
      </p:nvGrpSpPr>
      <p:grpSpPr>
        <a:xfrm>
          <a:off x="0" y="0"/>
          <a:ext cx="0" cy="0"/>
          <a:chOff x="0" y="0"/>
          <a:chExt cx="0" cy="0"/>
        </a:xfrm>
      </p:grpSpPr>
      <p:sp>
        <p:nvSpPr>
          <p:cNvPr id="67" name="Google Shape;67;p14"/>
          <p:cNvSpPr txBox="1"/>
          <p:nvPr>
            <p:ph type="title"/>
          </p:nvPr>
        </p:nvSpPr>
        <p:spPr>
          <a:xfrm>
            <a:off x="457200" y="12519"/>
            <a:ext cx="8229600" cy="7461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accent1"/>
              </a:buClr>
              <a:buSzPts val="3200"/>
              <a:buFont typeface="Arial"/>
              <a:buNone/>
              <a:defRPr b="0" i="0" sz="3200">
                <a:solidFill>
                  <a:schemeClr val="accen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1200"/>
              </a:spcBef>
              <a:spcAft>
                <a:spcPts val="0"/>
              </a:spcAft>
              <a:buClr>
                <a:schemeClr val="dk1"/>
              </a:buClr>
              <a:buSzPts val="1800"/>
              <a:buChar char="○"/>
              <a:defRPr/>
            </a:lvl2pPr>
            <a:lvl3pPr indent="-342900" lvl="2" marL="1371600" rtl="0" algn="l">
              <a:lnSpc>
                <a:spcPct val="90000"/>
              </a:lnSpc>
              <a:spcBef>
                <a:spcPts val="1200"/>
              </a:spcBef>
              <a:spcAft>
                <a:spcPts val="0"/>
              </a:spcAft>
              <a:buClr>
                <a:schemeClr val="dk1"/>
              </a:buClr>
              <a:buSzPts val="1800"/>
              <a:buChar char="■"/>
              <a:defRPr/>
            </a:lvl3pPr>
            <a:lvl4pPr indent="-342900" lvl="3" marL="1828800" rtl="0" algn="l">
              <a:lnSpc>
                <a:spcPct val="90000"/>
              </a:lnSpc>
              <a:spcBef>
                <a:spcPts val="1200"/>
              </a:spcBef>
              <a:spcAft>
                <a:spcPts val="0"/>
              </a:spcAft>
              <a:buClr>
                <a:schemeClr val="dk1"/>
              </a:buClr>
              <a:buSzPts val="1800"/>
              <a:buChar char="●"/>
              <a:defRPr/>
            </a:lvl4pPr>
            <a:lvl5pPr indent="-342900" lvl="4" marL="2286000" rtl="0" algn="l">
              <a:lnSpc>
                <a:spcPct val="9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 Dataiku 1" type="title">
  <p:cSld name="TITLE">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type="ctrTitle"/>
          </p:nvPr>
        </p:nvSpPr>
        <p:spPr>
          <a:xfrm>
            <a:off x="3399436" y="841769"/>
            <a:ext cx="49719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FFFFFF"/>
              </a:buClr>
              <a:buSzPts val="2700"/>
              <a:buFont typeface="Source Sans Pro ExtraLight"/>
              <a:buNone/>
              <a:defRPr sz="2700">
                <a:solidFill>
                  <a:srgbClr val="FFFFFF"/>
                </a:solidFill>
                <a:latin typeface="Source Sans Pro ExtraLight"/>
                <a:ea typeface="Source Sans Pro ExtraLight"/>
                <a:cs typeface="Source Sans Pro ExtraLight"/>
                <a:sym typeface="Source Sans Pro Extra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6"/>
          <p:cNvSpPr txBox="1"/>
          <p:nvPr>
            <p:ph idx="1" type="subTitle"/>
          </p:nvPr>
        </p:nvSpPr>
        <p:spPr>
          <a:xfrm>
            <a:off x="3399436" y="2591170"/>
            <a:ext cx="4971900" cy="1241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rgbClr val="20A59E"/>
              </a:buClr>
              <a:buSzPts val="1575"/>
              <a:buNone/>
              <a:defRPr sz="1575">
                <a:solidFill>
                  <a:srgbClr val="20A59E"/>
                </a:solidFill>
                <a:latin typeface="Source Sans Pro Light"/>
                <a:ea typeface="Source Sans Pro Light"/>
                <a:cs typeface="Source Sans Pro Light"/>
                <a:sym typeface="Source Sans Pro Light"/>
              </a:defRPr>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descr="Dataiku_Logo_LT.png" id="78" name="Google Shape;78;p16"/>
          <p:cNvPicPr preferRelativeResize="0"/>
          <p:nvPr/>
        </p:nvPicPr>
        <p:blipFill rotWithShape="1">
          <a:blip r:embed="rId3">
            <a:alphaModFix/>
          </a:blip>
          <a:srcRect b="0" l="0" r="0" t="0"/>
          <a:stretch/>
        </p:blipFill>
        <p:spPr>
          <a:xfrm>
            <a:off x="363500" y="1856693"/>
            <a:ext cx="2081805" cy="1335823"/>
          </a:xfrm>
          <a:prstGeom prst="rect">
            <a:avLst/>
          </a:prstGeom>
          <a:noFill/>
          <a:ln>
            <a:noFill/>
          </a:ln>
        </p:spPr>
      </p:pic>
      <p:cxnSp>
        <p:nvCxnSpPr>
          <p:cNvPr id="79" name="Google Shape;79;p16"/>
          <p:cNvCxnSpPr/>
          <p:nvPr/>
        </p:nvCxnSpPr>
        <p:spPr>
          <a:xfrm>
            <a:off x="3137338" y="2130316"/>
            <a:ext cx="0" cy="882900"/>
          </a:xfrm>
          <a:prstGeom prst="straightConnector1">
            <a:avLst/>
          </a:prstGeom>
          <a:noFill/>
          <a:ln cap="flat" cmpd="sng" w="9525">
            <a:solidFill>
              <a:srgbClr val="20A59E"/>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80" name="Shape 80"/>
        <p:cNvGrpSpPr/>
        <p:nvPr/>
      </p:nvGrpSpPr>
      <p:grpSpPr>
        <a:xfrm>
          <a:off x="0" y="0"/>
          <a:ext cx="0" cy="0"/>
          <a:chOff x="0" y="0"/>
          <a:chExt cx="0" cy="0"/>
        </a:xfrm>
      </p:grpSpPr>
      <p:sp>
        <p:nvSpPr>
          <p:cNvPr id="81" name="Google Shape;81;p17"/>
          <p:cNvSpPr txBox="1"/>
          <p:nvPr>
            <p:ph type="title"/>
          </p:nvPr>
        </p:nvSpPr>
        <p:spPr>
          <a:xfrm>
            <a:off x="457200" y="12519"/>
            <a:ext cx="8229600" cy="7461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accent1"/>
              </a:buClr>
              <a:buSzPts val="3200"/>
              <a:buFont typeface="Arial"/>
              <a:buNone/>
              <a:defRPr b="0" i="0" sz="3200">
                <a:solidFill>
                  <a:schemeClr val="accen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628650" y="2089412"/>
            <a:ext cx="7886700" cy="994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rgbClr val="FFFFFF"/>
              </a:buClr>
              <a:buSzPts val="3900"/>
              <a:buFont typeface="Source Sans Pro Light"/>
              <a:buNone/>
              <a:defRPr sz="39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Dataiku_Logo_WA.png" id="85" name="Google Shape;85;p18"/>
          <p:cNvPicPr preferRelativeResize="0"/>
          <p:nvPr/>
        </p:nvPicPr>
        <p:blipFill rotWithShape="1">
          <a:blip r:embed="rId3">
            <a:alphaModFix/>
          </a:blip>
          <a:srcRect b="0" l="0" r="0" t="0"/>
          <a:stretch/>
        </p:blipFill>
        <p:spPr>
          <a:xfrm>
            <a:off x="7578702" y="4390200"/>
            <a:ext cx="1173974" cy="753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 Data Science Studio">
  <p:cSld name="Diapositive de titre - Data Science Studio">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lt1"/>
              </a:buClr>
              <a:buSzPts val="1575"/>
              <a:buNone/>
              <a:defRPr sz="1575">
                <a:solidFill>
                  <a:schemeClr val="lt1"/>
                </a:solidFill>
                <a:latin typeface="Source Sans Pro Light"/>
                <a:ea typeface="Source Sans Pro Light"/>
                <a:cs typeface="Source Sans Pro Light"/>
                <a:sym typeface="Source Sans Pro Light"/>
              </a:defRPr>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descr="Dataiku_Logo_WA.png" id="88" name="Google Shape;88;p19"/>
          <p:cNvPicPr preferRelativeResize="0"/>
          <p:nvPr/>
        </p:nvPicPr>
        <p:blipFill rotWithShape="1">
          <a:blip r:embed="rId3">
            <a:alphaModFix/>
          </a:blip>
          <a:srcRect b="0" l="0" r="0" t="0"/>
          <a:stretch/>
        </p:blipFill>
        <p:spPr>
          <a:xfrm>
            <a:off x="7130326" y="4502089"/>
            <a:ext cx="1005897" cy="645451"/>
          </a:xfrm>
          <a:prstGeom prst="rect">
            <a:avLst/>
          </a:prstGeom>
          <a:noFill/>
          <a:ln>
            <a:noFill/>
          </a:ln>
        </p:spPr>
      </p:pic>
      <p:sp>
        <p:nvSpPr>
          <p:cNvPr id="89" name="Google Shape;89;p19"/>
          <p:cNvSpPr txBox="1"/>
          <p:nvPr/>
        </p:nvSpPr>
        <p:spPr>
          <a:xfrm>
            <a:off x="8258817" y="4739225"/>
            <a:ext cx="1702800" cy="17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900">
                <a:solidFill>
                  <a:srgbClr val="FFFFFF"/>
                </a:solidFill>
                <a:latin typeface="Source Sans Pro Light"/>
                <a:ea typeface="Source Sans Pro Light"/>
                <a:cs typeface="Source Sans Pro Light"/>
                <a:sym typeface="Source Sans Pro Light"/>
              </a:rPr>
              <a:t>Technology</a:t>
            </a:r>
            <a:endParaRPr sz="900">
              <a:solidFill>
                <a:srgbClr val="FFFFFF"/>
              </a:solidFill>
              <a:latin typeface="Source Sans Pro Light"/>
              <a:ea typeface="Source Sans Pro Light"/>
              <a:cs typeface="Source Sans Pro Light"/>
              <a:sym typeface="Source Sans Pro Light"/>
            </a:endParaRPr>
          </a:p>
        </p:txBody>
      </p:sp>
      <p:pic>
        <p:nvPicPr>
          <p:cNvPr descr="DSS_Logo_Y_3.png" id="90" name="Google Shape;90;p19"/>
          <p:cNvPicPr preferRelativeResize="0"/>
          <p:nvPr/>
        </p:nvPicPr>
        <p:blipFill rotWithShape="1">
          <a:blip r:embed="rId4">
            <a:alphaModFix/>
          </a:blip>
          <a:srcRect b="0" l="0" r="0" t="0"/>
          <a:stretch/>
        </p:blipFill>
        <p:spPr>
          <a:xfrm>
            <a:off x="1247042" y="1493920"/>
            <a:ext cx="4787412" cy="16300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Sous-Titre Simple">
  <p:cSld name="Titre + Sous-Titre Simple">
    <p:spTree>
      <p:nvGrpSpPr>
        <p:cNvPr id="91" name="Shape 91"/>
        <p:cNvGrpSpPr/>
        <p:nvPr/>
      </p:nvGrpSpPr>
      <p:grpSpPr>
        <a:xfrm>
          <a:off x="0" y="0"/>
          <a:ext cx="0" cy="0"/>
          <a:chOff x="0" y="0"/>
          <a:chExt cx="0" cy="0"/>
        </a:xfrm>
      </p:grpSpPr>
      <p:pic>
        <p:nvPicPr>
          <p:cNvPr descr="Dataiku_Logo_G.png" id="92" name="Google Shape;92;p20"/>
          <p:cNvPicPr preferRelativeResize="0"/>
          <p:nvPr/>
        </p:nvPicPr>
        <p:blipFill rotWithShape="1">
          <a:blip r:embed="rId2">
            <a:alphaModFix/>
          </a:blip>
          <a:srcRect b="0" l="0" r="0" t="0"/>
          <a:stretch/>
        </p:blipFill>
        <p:spPr>
          <a:xfrm>
            <a:off x="7578702" y="4390200"/>
            <a:ext cx="1173974" cy="753300"/>
          </a:xfrm>
          <a:prstGeom prst="rect">
            <a:avLst/>
          </a:prstGeom>
          <a:noFill/>
          <a:ln>
            <a:noFill/>
          </a:ln>
        </p:spPr>
      </p:pic>
      <p:sp>
        <p:nvSpPr>
          <p:cNvPr id="93" name="Google Shape;93;p20"/>
          <p:cNvSpPr txBox="1"/>
          <p:nvPr>
            <p:ph idx="1" type="body"/>
          </p:nvPr>
        </p:nvSpPr>
        <p:spPr>
          <a:xfrm>
            <a:off x="864000" y="324000"/>
            <a:ext cx="7577100" cy="575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750"/>
              </a:spcBef>
              <a:spcAft>
                <a:spcPts val="0"/>
              </a:spcAft>
              <a:buClr>
                <a:srgbClr val="3A3838"/>
              </a:buClr>
              <a:buSzPts val="3900"/>
              <a:buNone/>
              <a:defRPr sz="3900">
                <a:solidFill>
                  <a:srgbClr val="3A3838"/>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4" name="Google Shape;94;p20"/>
          <p:cNvSpPr/>
          <p:nvPr>
            <p:ph idx="2" type="pic"/>
          </p:nvPr>
        </p:nvSpPr>
        <p:spPr>
          <a:xfrm>
            <a:off x="324000" y="418500"/>
            <a:ext cx="405000" cy="405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ource Sans Pro Light"/>
                <a:ea typeface="Source Sans Pro Light"/>
                <a:cs typeface="Source Sans Pro Light"/>
                <a:sym typeface="Source Sans Pro Light"/>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ource Sans Pro Light"/>
                <a:ea typeface="Source Sans Pro Light"/>
                <a:cs typeface="Source Sans Pro Light"/>
                <a:sym typeface="Source Sans Pro Light"/>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5" name="Google Shape;95;p20"/>
          <p:cNvSpPr txBox="1"/>
          <p:nvPr>
            <p:ph idx="3" type="body"/>
          </p:nvPr>
        </p:nvSpPr>
        <p:spPr>
          <a:xfrm>
            <a:off x="904735" y="878753"/>
            <a:ext cx="7577100" cy="42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350"/>
              <a:buNone/>
              <a:defRPr sz="1350"/>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96" name="Shape 96"/>
        <p:cNvGrpSpPr/>
        <p:nvPr/>
      </p:nvGrpSpPr>
      <p:grpSpPr>
        <a:xfrm>
          <a:off x="0" y="0"/>
          <a:ext cx="0" cy="0"/>
          <a:chOff x="0" y="0"/>
          <a:chExt cx="0" cy="0"/>
        </a:xfrm>
      </p:grpSpPr>
      <p:pic>
        <p:nvPicPr>
          <p:cNvPr descr="Dataiku_Logo_G.png" id="97" name="Google Shape;97;p21"/>
          <p:cNvPicPr preferRelativeResize="0"/>
          <p:nvPr/>
        </p:nvPicPr>
        <p:blipFill rotWithShape="1">
          <a:blip r:embed="rId2">
            <a:alphaModFix/>
          </a:blip>
          <a:srcRect b="0" l="0" r="0" t="0"/>
          <a:stretch/>
        </p:blipFill>
        <p:spPr>
          <a:xfrm>
            <a:off x="7578702" y="4390200"/>
            <a:ext cx="1173974" cy="753300"/>
          </a:xfrm>
          <a:prstGeom prst="rect">
            <a:avLst/>
          </a:prstGeom>
          <a:noFill/>
          <a:ln>
            <a:noFill/>
          </a:ln>
        </p:spPr>
      </p:pic>
      <p:sp>
        <p:nvSpPr>
          <p:cNvPr id="98" name="Google Shape;98;p21"/>
          <p:cNvSpPr txBox="1"/>
          <p:nvPr>
            <p:ph idx="1" type="body"/>
          </p:nvPr>
        </p:nvSpPr>
        <p:spPr>
          <a:xfrm>
            <a:off x="4071123" y="1282104"/>
            <a:ext cx="7577100" cy="575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750"/>
              </a:spcBef>
              <a:spcAft>
                <a:spcPts val="0"/>
              </a:spcAft>
              <a:buClr>
                <a:srgbClr val="3A3838"/>
              </a:buClr>
              <a:buSzPts val="3900"/>
              <a:buNone/>
              <a:defRPr sz="3900">
                <a:solidFill>
                  <a:srgbClr val="3A3838"/>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9" name="Google Shape;99;p21"/>
          <p:cNvSpPr txBox="1"/>
          <p:nvPr>
            <p:ph idx="2" type="body"/>
          </p:nvPr>
        </p:nvSpPr>
        <p:spPr>
          <a:xfrm>
            <a:off x="4111858" y="1836856"/>
            <a:ext cx="7577100" cy="42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350"/>
              <a:buNone/>
              <a:defRPr sz="1350"/>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0" name="Google Shape;100;p21"/>
          <p:cNvSpPr txBox="1"/>
          <p:nvPr>
            <p:ph idx="3" type="body"/>
          </p:nvPr>
        </p:nvSpPr>
        <p:spPr>
          <a:xfrm>
            <a:off x="4111464" y="2411927"/>
            <a:ext cx="3795300" cy="1672800"/>
          </a:xfrm>
          <a:prstGeom prst="rect">
            <a:avLst/>
          </a:prstGeom>
          <a:noFill/>
          <a:ln>
            <a:noFill/>
          </a:ln>
        </p:spPr>
        <p:txBody>
          <a:bodyPr anchorCtr="0" anchor="t" bIns="45700" lIns="91425" spcFirstLastPara="1" rIns="91425" wrap="square" tIns="45700">
            <a:noAutofit/>
          </a:bodyPr>
          <a:lstStyle>
            <a:lvl1pPr indent="-304800" lvl="0" marL="457200" rtl="0" algn="l">
              <a:lnSpc>
                <a:spcPct val="90000"/>
              </a:lnSpc>
              <a:spcBef>
                <a:spcPts val="750"/>
              </a:spcBef>
              <a:spcAft>
                <a:spcPts val="0"/>
              </a:spcAft>
              <a:buClr>
                <a:schemeClr val="dk1"/>
              </a:buClr>
              <a:buSzPts val="1200"/>
              <a:buChar char="•"/>
              <a:defRPr sz="1200">
                <a:solidFill>
                  <a:schemeClr val="dk1"/>
                </a:solidFill>
              </a:defRPr>
            </a:lvl1pPr>
            <a:lvl2pPr indent="-228600" lvl="1" marL="914400" rtl="0" algn="l">
              <a:lnSpc>
                <a:spcPct val="90000"/>
              </a:lnSpc>
              <a:spcBef>
                <a:spcPts val="375"/>
              </a:spcBef>
              <a:spcAft>
                <a:spcPts val="0"/>
              </a:spcAft>
              <a:buClr>
                <a:schemeClr val="dk1"/>
              </a:buClr>
              <a:buSzPts val="1200"/>
              <a:buNone/>
              <a:defRPr sz="1200"/>
            </a:lvl2pPr>
            <a:lvl3pPr indent="-228600" lvl="2" marL="1371600" rtl="0" algn="l">
              <a:lnSpc>
                <a:spcPct val="90000"/>
              </a:lnSpc>
              <a:spcBef>
                <a:spcPts val="375"/>
              </a:spcBef>
              <a:spcAft>
                <a:spcPts val="0"/>
              </a:spcAft>
              <a:buClr>
                <a:schemeClr val="dk1"/>
              </a:buClr>
              <a:buSzPts val="1050"/>
              <a:buNone/>
              <a:defRPr sz="1050"/>
            </a:lvl3pPr>
            <a:lvl4pPr indent="-285750" lvl="3" marL="1828800" rtl="0" algn="l">
              <a:lnSpc>
                <a:spcPct val="90000"/>
              </a:lnSpc>
              <a:spcBef>
                <a:spcPts val="375"/>
              </a:spcBef>
              <a:spcAft>
                <a:spcPts val="0"/>
              </a:spcAft>
              <a:buClr>
                <a:schemeClr val="dk1"/>
              </a:buClr>
              <a:buSzPts val="900"/>
              <a:buChar char="•"/>
              <a:defRPr sz="900"/>
            </a:lvl4pPr>
            <a:lvl5pPr indent="-280987" lvl="4" marL="2286000" rtl="0" algn="l">
              <a:lnSpc>
                <a:spcPct val="90000"/>
              </a:lnSpc>
              <a:spcBef>
                <a:spcPts val="375"/>
              </a:spcBef>
              <a:spcAft>
                <a:spcPts val="0"/>
              </a:spcAft>
              <a:buClr>
                <a:schemeClr val="dk1"/>
              </a:buClr>
              <a:buSzPts val="825"/>
              <a:buChar char="•"/>
              <a:defRPr sz="825"/>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ous-Titre, Contenu">
  <p:cSld name="Titre, Sous-Titre, Contenu">
    <p:spTree>
      <p:nvGrpSpPr>
        <p:cNvPr id="101" name="Shape 101"/>
        <p:cNvGrpSpPr/>
        <p:nvPr/>
      </p:nvGrpSpPr>
      <p:grpSpPr>
        <a:xfrm>
          <a:off x="0" y="0"/>
          <a:ext cx="0" cy="0"/>
          <a:chOff x="0" y="0"/>
          <a:chExt cx="0" cy="0"/>
        </a:xfrm>
      </p:grpSpPr>
      <p:pic>
        <p:nvPicPr>
          <p:cNvPr descr="Dataiku_Logo_G.png" id="102" name="Google Shape;102;p22"/>
          <p:cNvPicPr preferRelativeResize="0"/>
          <p:nvPr/>
        </p:nvPicPr>
        <p:blipFill rotWithShape="1">
          <a:blip r:embed="rId2">
            <a:alphaModFix/>
          </a:blip>
          <a:srcRect b="0" l="0" r="0" t="0"/>
          <a:stretch/>
        </p:blipFill>
        <p:spPr>
          <a:xfrm>
            <a:off x="7578702" y="4390200"/>
            <a:ext cx="1173974" cy="753300"/>
          </a:xfrm>
          <a:prstGeom prst="rect">
            <a:avLst/>
          </a:prstGeom>
          <a:noFill/>
          <a:ln>
            <a:noFill/>
          </a:ln>
        </p:spPr>
      </p:pic>
      <p:sp>
        <p:nvSpPr>
          <p:cNvPr id="103" name="Google Shape;103;p22"/>
          <p:cNvSpPr txBox="1"/>
          <p:nvPr>
            <p:ph idx="1" type="body"/>
          </p:nvPr>
        </p:nvSpPr>
        <p:spPr>
          <a:xfrm>
            <a:off x="904341" y="1319645"/>
            <a:ext cx="7577100" cy="3168300"/>
          </a:xfrm>
          <a:prstGeom prst="rect">
            <a:avLst/>
          </a:prstGeom>
          <a:noFill/>
          <a:ln>
            <a:noFill/>
          </a:ln>
        </p:spPr>
        <p:txBody>
          <a:bodyPr anchorCtr="0" anchor="t" bIns="45700" lIns="91425" spcFirstLastPara="1" rIns="91425" wrap="square" tIns="45700">
            <a:noAutofit/>
          </a:bodyPr>
          <a:lstStyle>
            <a:lvl1pPr indent="-304800" lvl="0" marL="457200" rtl="0" algn="l">
              <a:lnSpc>
                <a:spcPct val="90000"/>
              </a:lnSpc>
              <a:spcBef>
                <a:spcPts val="750"/>
              </a:spcBef>
              <a:spcAft>
                <a:spcPts val="0"/>
              </a:spcAft>
              <a:buClr>
                <a:schemeClr val="dk1"/>
              </a:buClr>
              <a:buSzPts val="1200"/>
              <a:buChar char="•"/>
              <a:defRPr sz="1200">
                <a:solidFill>
                  <a:schemeClr val="dk1"/>
                </a:solidFill>
              </a:defRPr>
            </a:lvl1pPr>
            <a:lvl2pPr indent="-228600" lvl="1" marL="914400" rtl="0" algn="l">
              <a:lnSpc>
                <a:spcPct val="90000"/>
              </a:lnSpc>
              <a:spcBef>
                <a:spcPts val="375"/>
              </a:spcBef>
              <a:spcAft>
                <a:spcPts val="0"/>
              </a:spcAft>
              <a:buClr>
                <a:schemeClr val="dk1"/>
              </a:buClr>
              <a:buSzPts val="1200"/>
              <a:buNone/>
              <a:defRPr sz="1200"/>
            </a:lvl2pPr>
            <a:lvl3pPr indent="-228600" lvl="2" marL="1371600" rtl="0" algn="l">
              <a:lnSpc>
                <a:spcPct val="90000"/>
              </a:lnSpc>
              <a:spcBef>
                <a:spcPts val="375"/>
              </a:spcBef>
              <a:spcAft>
                <a:spcPts val="0"/>
              </a:spcAft>
              <a:buClr>
                <a:schemeClr val="dk1"/>
              </a:buClr>
              <a:buSzPts val="1050"/>
              <a:buNone/>
              <a:defRPr sz="1050"/>
            </a:lvl3pPr>
            <a:lvl4pPr indent="-285750" lvl="3" marL="1828800" rtl="0" algn="l">
              <a:lnSpc>
                <a:spcPct val="90000"/>
              </a:lnSpc>
              <a:spcBef>
                <a:spcPts val="375"/>
              </a:spcBef>
              <a:spcAft>
                <a:spcPts val="0"/>
              </a:spcAft>
              <a:buClr>
                <a:schemeClr val="dk1"/>
              </a:buClr>
              <a:buSzPts val="900"/>
              <a:buChar char="•"/>
              <a:defRPr sz="900"/>
            </a:lvl4pPr>
            <a:lvl5pPr indent="-280987" lvl="4" marL="2286000" rtl="0" algn="l">
              <a:lnSpc>
                <a:spcPct val="90000"/>
              </a:lnSpc>
              <a:spcBef>
                <a:spcPts val="375"/>
              </a:spcBef>
              <a:spcAft>
                <a:spcPts val="0"/>
              </a:spcAft>
              <a:buClr>
                <a:schemeClr val="dk1"/>
              </a:buClr>
              <a:buSzPts val="825"/>
              <a:buChar char="•"/>
              <a:defRPr sz="825"/>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4" name="Google Shape;104;p22"/>
          <p:cNvSpPr txBox="1"/>
          <p:nvPr>
            <p:ph idx="2" type="body"/>
          </p:nvPr>
        </p:nvSpPr>
        <p:spPr>
          <a:xfrm>
            <a:off x="864000" y="324000"/>
            <a:ext cx="7577100" cy="575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750"/>
              </a:spcBef>
              <a:spcAft>
                <a:spcPts val="0"/>
              </a:spcAft>
              <a:buClr>
                <a:srgbClr val="3A3838"/>
              </a:buClr>
              <a:buSzPts val="3900"/>
              <a:buNone/>
              <a:defRPr sz="3900">
                <a:solidFill>
                  <a:srgbClr val="3A3838"/>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 name="Google Shape;105;p22"/>
          <p:cNvSpPr/>
          <p:nvPr>
            <p:ph idx="3" type="pic"/>
          </p:nvPr>
        </p:nvSpPr>
        <p:spPr>
          <a:xfrm>
            <a:off x="324000" y="418500"/>
            <a:ext cx="405000" cy="405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ource Sans Pro Light"/>
                <a:ea typeface="Source Sans Pro Light"/>
                <a:cs typeface="Source Sans Pro Light"/>
                <a:sym typeface="Source Sans Pro Light"/>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ource Sans Pro Light"/>
                <a:ea typeface="Source Sans Pro Light"/>
                <a:cs typeface="Source Sans Pro Light"/>
                <a:sym typeface="Source Sans Pro Light"/>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6" name="Google Shape;106;p22"/>
          <p:cNvSpPr txBox="1"/>
          <p:nvPr>
            <p:ph idx="4" type="body"/>
          </p:nvPr>
        </p:nvSpPr>
        <p:spPr>
          <a:xfrm>
            <a:off x="904735" y="878753"/>
            <a:ext cx="7577100" cy="42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350"/>
              <a:buNone/>
              <a:defRPr sz="1350"/>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 Sous-Titre Simple">
  <p:cSld name="2_Titre + Sous-Titre Simple">
    <p:spTree>
      <p:nvGrpSpPr>
        <p:cNvPr id="107" name="Shape 107"/>
        <p:cNvGrpSpPr/>
        <p:nvPr/>
      </p:nvGrpSpPr>
      <p:grpSpPr>
        <a:xfrm>
          <a:off x="0" y="0"/>
          <a:ext cx="0" cy="0"/>
          <a:chOff x="0" y="0"/>
          <a:chExt cx="0" cy="0"/>
        </a:xfrm>
      </p:grpSpPr>
      <p:pic>
        <p:nvPicPr>
          <p:cNvPr descr="Dataiku_Logo_G.png" id="108" name="Google Shape;108;p23"/>
          <p:cNvPicPr preferRelativeResize="0"/>
          <p:nvPr/>
        </p:nvPicPr>
        <p:blipFill rotWithShape="1">
          <a:blip r:embed="rId2">
            <a:alphaModFix/>
          </a:blip>
          <a:srcRect b="0" l="0" r="0" t="0"/>
          <a:stretch/>
        </p:blipFill>
        <p:spPr>
          <a:xfrm>
            <a:off x="7578702" y="4390200"/>
            <a:ext cx="1173974" cy="753300"/>
          </a:xfrm>
          <a:prstGeom prst="rect">
            <a:avLst/>
          </a:prstGeom>
          <a:noFill/>
          <a:ln>
            <a:noFill/>
          </a:ln>
        </p:spPr>
      </p:pic>
      <p:sp>
        <p:nvSpPr>
          <p:cNvPr id="109" name="Google Shape;109;p23"/>
          <p:cNvSpPr txBox="1"/>
          <p:nvPr>
            <p:ph idx="1" type="body"/>
          </p:nvPr>
        </p:nvSpPr>
        <p:spPr>
          <a:xfrm>
            <a:off x="864000" y="324000"/>
            <a:ext cx="7577100" cy="575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750"/>
              </a:spcBef>
              <a:spcAft>
                <a:spcPts val="0"/>
              </a:spcAft>
              <a:buClr>
                <a:srgbClr val="3A3838"/>
              </a:buClr>
              <a:buSzPts val="3900"/>
              <a:buNone/>
              <a:defRPr sz="3900">
                <a:solidFill>
                  <a:srgbClr val="3A3838"/>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0" name="Google Shape;110;p23"/>
          <p:cNvSpPr/>
          <p:nvPr>
            <p:ph idx="2" type="pic"/>
          </p:nvPr>
        </p:nvSpPr>
        <p:spPr>
          <a:xfrm>
            <a:off x="324000" y="418500"/>
            <a:ext cx="405000" cy="405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ource Sans Pro Light"/>
                <a:ea typeface="Source Sans Pro Light"/>
                <a:cs typeface="Source Sans Pro Light"/>
                <a:sym typeface="Source Sans Pro Light"/>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ource Sans Pro Light"/>
                <a:ea typeface="Source Sans Pro Light"/>
                <a:cs typeface="Source Sans Pro Light"/>
                <a:sym typeface="Source Sans Pro Light"/>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1" name="Google Shape;111;p23"/>
          <p:cNvSpPr txBox="1"/>
          <p:nvPr>
            <p:ph idx="3" type="body"/>
          </p:nvPr>
        </p:nvSpPr>
        <p:spPr>
          <a:xfrm>
            <a:off x="904735" y="878753"/>
            <a:ext cx="7577100" cy="42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350"/>
              <a:buNone/>
              <a:defRPr sz="1350"/>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ous-Titre, 2 Contenus">
  <p:cSld name="Titre, Sous-Titre, 2 Contenus">
    <p:spTree>
      <p:nvGrpSpPr>
        <p:cNvPr id="112" name="Shape 112"/>
        <p:cNvGrpSpPr/>
        <p:nvPr/>
      </p:nvGrpSpPr>
      <p:grpSpPr>
        <a:xfrm>
          <a:off x="0" y="0"/>
          <a:ext cx="0" cy="0"/>
          <a:chOff x="0" y="0"/>
          <a:chExt cx="0" cy="0"/>
        </a:xfrm>
      </p:grpSpPr>
      <p:pic>
        <p:nvPicPr>
          <p:cNvPr descr="Dataiku_Logo_G.png" id="113" name="Google Shape;113;p24"/>
          <p:cNvPicPr preferRelativeResize="0"/>
          <p:nvPr/>
        </p:nvPicPr>
        <p:blipFill rotWithShape="1">
          <a:blip r:embed="rId2">
            <a:alphaModFix/>
          </a:blip>
          <a:srcRect b="0" l="0" r="0" t="0"/>
          <a:stretch/>
        </p:blipFill>
        <p:spPr>
          <a:xfrm>
            <a:off x="7578702" y="4390200"/>
            <a:ext cx="1173974" cy="753300"/>
          </a:xfrm>
          <a:prstGeom prst="rect">
            <a:avLst/>
          </a:prstGeom>
          <a:noFill/>
          <a:ln>
            <a:noFill/>
          </a:ln>
        </p:spPr>
      </p:pic>
      <p:sp>
        <p:nvSpPr>
          <p:cNvPr id="114" name="Google Shape;114;p24"/>
          <p:cNvSpPr txBox="1"/>
          <p:nvPr>
            <p:ph idx="1" type="body"/>
          </p:nvPr>
        </p:nvSpPr>
        <p:spPr>
          <a:xfrm>
            <a:off x="914426" y="1855695"/>
            <a:ext cx="3645000" cy="2635800"/>
          </a:xfrm>
          <a:prstGeom prst="rect">
            <a:avLst/>
          </a:prstGeom>
          <a:noFill/>
          <a:ln>
            <a:noFill/>
          </a:ln>
        </p:spPr>
        <p:txBody>
          <a:bodyPr anchorCtr="0" anchor="t" bIns="45700" lIns="91425" spcFirstLastPara="1" rIns="91425" wrap="square" tIns="45700">
            <a:noAutofit/>
          </a:bodyPr>
          <a:lstStyle>
            <a:lvl1pPr indent="-304800" lvl="0" marL="457200" rtl="0" algn="l">
              <a:lnSpc>
                <a:spcPct val="90000"/>
              </a:lnSpc>
              <a:spcBef>
                <a:spcPts val="750"/>
              </a:spcBef>
              <a:spcAft>
                <a:spcPts val="0"/>
              </a:spcAft>
              <a:buClr>
                <a:schemeClr val="dk1"/>
              </a:buClr>
              <a:buSzPts val="1200"/>
              <a:buChar char="•"/>
              <a:defRPr sz="1200">
                <a:solidFill>
                  <a:schemeClr val="dk1"/>
                </a:solidFill>
              </a:defRPr>
            </a:lvl1pPr>
            <a:lvl2pPr indent="-228600" lvl="1" marL="914400" rtl="0" algn="l">
              <a:lnSpc>
                <a:spcPct val="90000"/>
              </a:lnSpc>
              <a:spcBef>
                <a:spcPts val="375"/>
              </a:spcBef>
              <a:spcAft>
                <a:spcPts val="0"/>
              </a:spcAft>
              <a:buClr>
                <a:schemeClr val="dk1"/>
              </a:buClr>
              <a:buSzPts val="1200"/>
              <a:buNone/>
              <a:defRPr sz="1200"/>
            </a:lvl2pPr>
            <a:lvl3pPr indent="-228600" lvl="2" marL="1371600" rtl="0" algn="l">
              <a:lnSpc>
                <a:spcPct val="90000"/>
              </a:lnSpc>
              <a:spcBef>
                <a:spcPts val="375"/>
              </a:spcBef>
              <a:spcAft>
                <a:spcPts val="0"/>
              </a:spcAft>
              <a:buClr>
                <a:schemeClr val="dk1"/>
              </a:buClr>
              <a:buSzPts val="1050"/>
              <a:buNone/>
              <a:defRPr sz="1050"/>
            </a:lvl3pPr>
            <a:lvl4pPr indent="-285750" lvl="3" marL="1828800" rtl="0" algn="l">
              <a:lnSpc>
                <a:spcPct val="90000"/>
              </a:lnSpc>
              <a:spcBef>
                <a:spcPts val="375"/>
              </a:spcBef>
              <a:spcAft>
                <a:spcPts val="0"/>
              </a:spcAft>
              <a:buClr>
                <a:schemeClr val="dk1"/>
              </a:buClr>
              <a:buSzPts val="900"/>
              <a:buChar char="•"/>
              <a:defRPr sz="900"/>
            </a:lvl4pPr>
            <a:lvl5pPr indent="-280987" lvl="4" marL="2286000" rtl="0" algn="l">
              <a:lnSpc>
                <a:spcPct val="90000"/>
              </a:lnSpc>
              <a:spcBef>
                <a:spcPts val="375"/>
              </a:spcBef>
              <a:spcAft>
                <a:spcPts val="0"/>
              </a:spcAft>
              <a:buClr>
                <a:schemeClr val="dk1"/>
              </a:buClr>
              <a:buSzPts val="825"/>
              <a:buChar char="•"/>
              <a:defRPr sz="825"/>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5" name="Google Shape;115;p24"/>
          <p:cNvSpPr txBox="1"/>
          <p:nvPr>
            <p:ph idx="2" type="body"/>
          </p:nvPr>
        </p:nvSpPr>
        <p:spPr>
          <a:xfrm>
            <a:off x="864000" y="324000"/>
            <a:ext cx="7577100" cy="575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750"/>
              </a:spcBef>
              <a:spcAft>
                <a:spcPts val="0"/>
              </a:spcAft>
              <a:buClr>
                <a:srgbClr val="3A3838"/>
              </a:buClr>
              <a:buSzPts val="3900"/>
              <a:buNone/>
              <a:defRPr sz="3900">
                <a:solidFill>
                  <a:srgbClr val="3A3838"/>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6" name="Google Shape;116;p24"/>
          <p:cNvSpPr/>
          <p:nvPr>
            <p:ph idx="3" type="pic"/>
          </p:nvPr>
        </p:nvSpPr>
        <p:spPr>
          <a:xfrm>
            <a:off x="324000" y="418500"/>
            <a:ext cx="405000" cy="405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ource Sans Pro Light"/>
                <a:ea typeface="Source Sans Pro Light"/>
                <a:cs typeface="Source Sans Pro Light"/>
                <a:sym typeface="Source Sans Pro Light"/>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ource Sans Pro Light"/>
                <a:ea typeface="Source Sans Pro Light"/>
                <a:cs typeface="Source Sans Pro Light"/>
                <a:sym typeface="Source Sans Pro Light"/>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7" name="Google Shape;117;p24"/>
          <p:cNvSpPr txBox="1"/>
          <p:nvPr>
            <p:ph idx="4" type="body"/>
          </p:nvPr>
        </p:nvSpPr>
        <p:spPr>
          <a:xfrm>
            <a:off x="904735" y="878753"/>
            <a:ext cx="7577100" cy="42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350"/>
              <a:buNone/>
              <a:defRPr sz="1350"/>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8" name="Google Shape;118;p24"/>
          <p:cNvSpPr txBox="1"/>
          <p:nvPr>
            <p:ph idx="5" type="body"/>
          </p:nvPr>
        </p:nvSpPr>
        <p:spPr>
          <a:xfrm>
            <a:off x="4806617" y="1855695"/>
            <a:ext cx="3645000" cy="2635800"/>
          </a:xfrm>
          <a:prstGeom prst="rect">
            <a:avLst/>
          </a:prstGeom>
          <a:noFill/>
          <a:ln>
            <a:noFill/>
          </a:ln>
        </p:spPr>
        <p:txBody>
          <a:bodyPr anchorCtr="0" anchor="t" bIns="45700" lIns="91425" spcFirstLastPara="1" rIns="91425" wrap="square" tIns="45700">
            <a:noAutofit/>
          </a:bodyPr>
          <a:lstStyle>
            <a:lvl1pPr indent="-304800" lvl="0" marL="457200" rtl="0" algn="l">
              <a:lnSpc>
                <a:spcPct val="90000"/>
              </a:lnSpc>
              <a:spcBef>
                <a:spcPts val="750"/>
              </a:spcBef>
              <a:spcAft>
                <a:spcPts val="0"/>
              </a:spcAft>
              <a:buClr>
                <a:schemeClr val="dk1"/>
              </a:buClr>
              <a:buSzPts val="1200"/>
              <a:buChar char="•"/>
              <a:defRPr sz="1200">
                <a:solidFill>
                  <a:schemeClr val="dk1"/>
                </a:solidFill>
              </a:defRPr>
            </a:lvl1pPr>
            <a:lvl2pPr indent="-228600" lvl="1" marL="914400" rtl="0" algn="l">
              <a:lnSpc>
                <a:spcPct val="90000"/>
              </a:lnSpc>
              <a:spcBef>
                <a:spcPts val="375"/>
              </a:spcBef>
              <a:spcAft>
                <a:spcPts val="0"/>
              </a:spcAft>
              <a:buClr>
                <a:schemeClr val="dk1"/>
              </a:buClr>
              <a:buSzPts val="1200"/>
              <a:buNone/>
              <a:defRPr sz="1200"/>
            </a:lvl2pPr>
            <a:lvl3pPr indent="-228600" lvl="2" marL="1371600" rtl="0" algn="l">
              <a:lnSpc>
                <a:spcPct val="90000"/>
              </a:lnSpc>
              <a:spcBef>
                <a:spcPts val="375"/>
              </a:spcBef>
              <a:spcAft>
                <a:spcPts val="0"/>
              </a:spcAft>
              <a:buClr>
                <a:schemeClr val="dk1"/>
              </a:buClr>
              <a:buSzPts val="1050"/>
              <a:buNone/>
              <a:defRPr sz="1050"/>
            </a:lvl3pPr>
            <a:lvl4pPr indent="-285750" lvl="3" marL="1828800" rtl="0" algn="l">
              <a:lnSpc>
                <a:spcPct val="90000"/>
              </a:lnSpc>
              <a:spcBef>
                <a:spcPts val="375"/>
              </a:spcBef>
              <a:spcAft>
                <a:spcPts val="0"/>
              </a:spcAft>
              <a:buClr>
                <a:schemeClr val="dk1"/>
              </a:buClr>
              <a:buSzPts val="900"/>
              <a:buChar char="•"/>
              <a:defRPr sz="900"/>
            </a:lvl4pPr>
            <a:lvl5pPr indent="-280987" lvl="4" marL="2286000" rtl="0" algn="l">
              <a:lnSpc>
                <a:spcPct val="90000"/>
              </a:lnSpc>
              <a:spcBef>
                <a:spcPts val="375"/>
              </a:spcBef>
              <a:spcAft>
                <a:spcPts val="0"/>
              </a:spcAft>
              <a:buClr>
                <a:schemeClr val="dk1"/>
              </a:buClr>
              <a:buSzPts val="825"/>
              <a:buChar char="•"/>
              <a:defRPr sz="825"/>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ion">
  <p:cSld name="Progression">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descr="Dataiku_Logo_G.png" id="120" name="Google Shape;120;p25"/>
          <p:cNvPicPr preferRelativeResize="0"/>
          <p:nvPr/>
        </p:nvPicPr>
        <p:blipFill rotWithShape="1">
          <a:blip r:embed="rId3">
            <a:alphaModFix/>
          </a:blip>
          <a:srcRect b="0" l="0" r="0" t="0"/>
          <a:stretch/>
        </p:blipFill>
        <p:spPr>
          <a:xfrm>
            <a:off x="7578702" y="4390200"/>
            <a:ext cx="1173974" cy="753300"/>
          </a:xfrm>
          <a:prstGeom prst="rect">
            <a:avLst/>
          </a:prstGeom>
          <a:noFill/>
          <a:ln>
            <a:noFill/>
          </a:ln>
        </p:spPr>
      </p:pic>
      <p:sp>
        <p:nvSpPr>
          <p:cNvPr id="121" name="Google Shape;121;p25"/>
          <p:cNvSpPr txBox="1"/>
          <p:nvPr>
            <p:ph idx="1" type="body"/>
          </p:nvPr>
        </p:nvSpPr>
        <p:spPr>
          <a:xfrm>
            <a:off x="864000" y="324000"/>
            <a:ext cx="7577100" cy="575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750"/>
              </a:spcBef>
              <a:spcAft>
                <a:spcPts val="0"/>
              </a:spcAft>
              <a:buClr>
                <a:srgbClr val="3A3838"/>
              </a:buClr>
              <a:buSzPts val="3900"/>
              <a:buNone/>
              <a:defRPr sz="3900">
                <a:solidFill>
                  <a:srgbClr val="3A3838"/>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2" name="Google Shape;122;p25"/>
          <p:cNvSpPr/>
          <p:nvPr>
            <p:ph idx="2" type="pic"/>
          </p:nvPr>
        </p:nvSpPr>
        <p:spPr>
          <a:xfrm>
            <a:off x="324000" y="418500"/>
            <a:ext cx="405000" cy="405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ource Sans Pro Light"/>
                <a:ea typeface="Source Sans Pro Light"/>
                <a:cs typeface="Source Sans Pro Light"/>
                <a:sym typeface="Source Sans Pro Light"/>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ource Sans Pro Light"/>
                <a:ea typeface="Source Sans Pro Light"/>
                <a:cs typeface="Source Sans Pro Light"/>
                <a:sym typeface="Source Sans Pro Light"/>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3" name="Google Shape;123;p25"/>
          <p:cNvSpPr txBox="1"/>
          <p:nvPr>
            <p:ph idx="3" type="body"/>
          </p:nvPr>
        </p:nvSpPr>
        <p:spPr>
          <a:xfrm>
            <a:off x="904735" y="878753"/>
            <a:ext cx="7577100" cy="42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350"/>
              <a:buNone/>
              <a:defRPr sz="1350"/>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osition personnalisée">
  <p:cSld name="Disposition personnalisée">
    <p:spTree>
      <p:nvGrpSpPr>
        <p:cNvPr id="124" name="Shape 124"/>
        <p:cNvGrpSpPr/>
        <p:nvPr/>
      </p:nvGrpSpPr>
      <p:grpSpPr>
        <a:xfrm>
          <a:off x="0" y="0"/>
          <a:ext cx="0" cy="0"/>
          <a:chOff x="0" y="0"/>
          <a:chExt cx="0" cy="0"/>
        </a:xfrm>
      </p:grpSpPr>
      <p:pic>
        <p:nvPicPr>
          <p:cNvPr descr="DSS_V2_Screen_03.jpg" id="125" name="Google Shape;125;p2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6" name="Google Shape;126;p26"/>
          <p:cNvSpPr/>
          <p:nvPr/>
        </p:nvSpPr>
        <p:spPr>
          <a:xfrm>
            <a:off x="10843" y="0"/>
            <a:ext cx="9144000" cy="5143500"/>
          </a:xfrm>
          <a:prstGeom prst="rect">
            <a:avLst/>
          </a:prstGeom>
          <a:gradFill>
            <a:gsLst>
              <a:gs pos="0">
                <a:srgbClr val="FFFFFF">
                  <a:alpha val="0"/>
                </a:srgbClr>
              </a:gs>
              <a:gs pos="37000">
                <a:srgbClr val="23160B">
                  <a:alpha val="35686"/>
                </a:srgbClr>
              </a:gs>
              <a:gs pos="100000">
                <a:srgbClr val="23160B"/>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7" name="Google Shape;127;p26"/>
          <p:cNvSpPr txBox="1"/>
          <p:nvPr/>
        </p:nvSpPr>
        <p:spPr>
          <a:xfrm>
            <a:off x="962860" y="253702"/>
            <a:ext cx="7886700" cy="5412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lt1"/>
              </a:buClr>
              <a:buSzPts val="3000"/>
              <a:buFont typeface="Source Sans Pro Light"/>
              <a:buNone/>
            </a:pPr>
            <a:r>
              <a:rPr lang="en" sz="3000">
                <a:solidFill>
                  <a:schemeClr val="lt1"/>
                </a:solidFill>
                <a:latin typeface="Source Sans Pro Light"/>
                <a:ea typeface="Source Sans Pro Light"/>
                <a:cs typeface="Source Sans Pro Light"/>
                <a:sym typeface="Source Sans Pro Light"/>
              </a:rPr>
              <a:t>data science </a:t>
            </a:r>
            <a:r>
              <a:rPr lang="en" sz="3000">
                <a:solidFill>
                  <a:srgbClr val="FEB81D"/>
                </a:solidFill>
                <a:latin typeface="Source Sans Pro Light"/>
                <a:ea typeface="Source Sans Pro Light"/>
                <a:cs typeface="Source Sans Pro Light"/>
                <a:sym typeface="Source Sans Pro Light"/>
              </a:rPr>
              <a:t>studio</a:t>
            </a:r>
            <a:endParaRPr/>
          </a:p>
        </p:txBody>
      </p:sp>
      <p:sp>
        <p:nvSpPr>
          <p:cNvPr id="128" name="Google Shape;128;p26"/>
          <p:cNvSpPr txBox="1"/>
          <p:nvPr/>
        </p:nvSpPr>
        <p:spPr>
          <a:xfrm>
            <a:off x="983030" y="785351"/>
            <a:ext cx="7886700" cy="503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350"/>
              <a:buFont typeface="Arial"/>
              <a:buNone/>
            </a:pPr>
            <a:r>
              <a:rPr lang="en" sz="1350">
                <a:solidFill>
                  <a:schemeClr val="lt1"/>
                </a:solidFill>
                <a:latin typeface="Source Sans Pro Light"/>
                <a:ea typeface="Source Sans Pro Light"/>
                <a:cs typeface="Source Sans Pro Light"/>
                <a:sym typeface="Source Sans Pro Light"/>
              </a:rPr>
              <a:t>Pour toutes vos applications sur la donnée</a:t>
            </a:r>
            <a:endParaRPr/>
          </a:p>
        </p:txBody>
      </p:sp>
      <p:pic>
        <p:nvPicPr>
          <p:cNvPr descr="DSS_Logo_Y.png" id="129" name="Google Shape;129;p26"/>
          <p:cNvPicPr preferRelativeResize="0"/>
          <p:nvPr/>
        </p:nvPicPr>
        <p:blipFill rotWithShape="1">
          <a:blip r:embed="rId3">
            <a:alphaModFix/>
          </a:blip>
          <a:srcRect b="0" l="0" r="0" t="0"/>
          <a:stretch/>
        </p:blipFill>
        <p:spPr>
          <a:xfrm>
            <a:off x="108343" y="209290"/>
            <a:ext cx="720454" cy="960604"/>
          </a:xfrm>
          <a:prstGeom prst="rect">
            <a:avLst/>
          </a:prstGeom>
          <a:noFill/>
          <a:ln>
            <a:noFill/>
          </a:ln>
        </p:spPr>
      </p:pic>
      <p:pic>
        <p:nvPicPr>
          <p:cNvPr descr="Dataiku_Logo_WA.png" id="130" name="Google Shape;130;p26"/>
          <p:cNvPicPr preferRelativeResize="0"/>
          <p:nvPr/>
        </p:nvPicPr>
        <p:blipFill rotWithShape="1">
          <a:blip r:embed="rId4">
            <a:alphaModFix/>
          </a:blip>
          <a:srcRect b="0" l="0" r="0" t="0"/>
          <a:stretch/>
        </p:blipFill>
        <p:spPr>
          <a:xfrm>
            <a:off x="7578702" y="4390200"/>
            <a:ext cx="1173974" cy="7533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iku Signature">
  <p:cSld name="Dataiku Signature">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descr="Dataiku_Logo_WA_TagLine.png" id="132" name="Google Shape;132;p27"/>
          <p:cNvPicPr preferRelativeResize="0"/>
          <p:nvPr/>
        </p:nvPicPr>
        <p:blipFill rotWithShape="1">
          <a:blip r:embed="rId3">
            <a:alphaModFix/>
          </a:blip>
          <a:srcRect b="0" l="0" r="0" t="0"/>
          <a:stretch/>
        </p:blipFill>
        <p:spPr>
          <a:xfrm>
            <a:off x="2336800" y="1612901"/>
            <a:ext cx="3028207" cy="19431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e de titre" showMasterSp="0">
  <p:cSld name="1_Diapositive de titre">
    <p:spTree>
      <p:nvGrpSpPr>
        <p:cNvPr id="133" name="Shape 133"/>
        <p:cNvGrpSpPr/>
        <p:nvPr/>
      </p:nvGrpSpPr>
      <p:grpSpPr>
        <a:xfrm>
          <a:off x="0" y="0"/>
          <a:ext cx="0" cy="0"/>
          <a:chOff x="0" y="0"/>
          <a:chExt cx="0" cy="0"/>
        </a:xfrm>
      </p:grpSpPr>
      <p:sp>
        <p:nvSpPr>
          <p:cNvPr id="134" name="Google Shape;134;p28"/>
          <p:cNvSpPr/>
          <p:nvPr/>
        </p:nvSpPr>
        <p:spPr>
          <a:xfrm>
            <a:off x="-2" y="2649175"/>
            <a:ext cx="9151200" cy="0"/>
          </a:xfrm>
          <a:prstGeom prst="rtTriangle">
            <a:avLst/>
          </a:prstGeom>
          <a:gradFill>
            <a:gsLst>
              <a:gs pos="0">
                <a:srgbClr val="008E89"/>
              </a:gs>
              <a:gs pos="55000">
                <a:srgbClr val="45D2CC"/>
              </a:gs>
              <a:gs pos="100000">
                <a:srgbClr val="008E89"/>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8"/>
          <p:cNvSpPr txBox="1"/>
          <p:nvPr>
            <p:ph type="ctrTitle"/>
          </p:nvPr>
        </p:nvSpPr>
        <p:spPr>
          <a:xfrm>
            <a:off x="685800" y="465516"/>
            <a:ext cx="7772400" cy="1372200"/>
          </a:xfrm>
          <a:prstGeom prst="rect">
            <a:avLst/>
          </a:prstGeom>
          <a:noFill/>
          <a:ln>
            <a:noFill/>
          </a:ln>
        </p:spPr>
        <p:txBody>
          <a:bodyPr anchorCtr="0" anchor="b" bIns="45700" lIns="91425" spcFirstLastPara="1" rIns="91425" wrap="square" tIns="45700">
            <a:noAutofit/>
          </a:bodyPr>
          <a:lstStyle>
            <a:lvl1pPr lvl="0" rtl="0" algn="r">
              <a:lnSpc>
                <a:spcPct val="90000"/>
              </a:lnSpc>
              <a:spcBef>
                <a:spcPts val="0"/>
              </a:spcBef>
              <a:spcAft>
                <a:spcPts val="0"/>
              </a:spcAft>
              <a:buClr>
                <a:srgbClr val="9FA1A4"/>
              </a:buClr>
              <a:buSzPts val="4800"/>
              <a:buFont typeface="Source Sans Pro Light"/>
              <a:buNone/>
              <a:defRPr b="0" sz="4800">
                <a:solidFill>
                  <a:srgbClr val="9FA1A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p28"/>
          <p:cNvSpPr txBox="1"/>
          <p:nvPr>
            <p:ph idx="1" type="subTitle"/>
          </p:nvPr>
        </p:nvSpPr>
        <p:spPr>
          <a:xfrm>
            <a:off x="685800" y="1859770"/>
            <a:ext cx="7772400" cy="657900"/>
          </a:xfrm>
          <a:prstGeom prst="rect">
            <a:avLst/>
          </a:prstGeom>
          <a:noFill/>
          <a:ln>
            <a:noFill/>
          </a:ln>
        </p:spPr>
        <p:txBody>
          <a:bodyPr anchorCtr="0" anchor="t" bIns="45700" lIns="45700" spcFirstLastPara="1" rIns="45700" wrap="square" tIns="45700">
            <a:noAutofit/>
          </a:bodyPr>
          <a:lstStyle>
            <a:lvl1pPr lvl="0" marR="64008" rtl="0" algn="r">
              <a:lnSpc>
                <a:spcPct val="90000"/>
              </a:lnSpc>
              <a:spcBef>
                <a:spcPts val="750"/>
              </a:spcBef>
              <a:spcAft>
                <a:spcPts val="0"/>
              </a:spcAft>
              <a:buClr>
                <a:srgbClr val="A93689"/>
              </a:buClr>
              <a:buSzPts val="2100"/>
              <a:buNone/>
              <a:defRPr>
                <a:solidFill>
                  <a:srgbClr val="A93689"/>
                </a:solidFill>
              </a:defRPr>
            </a:lvl1pPr>
            <a:lvl2pPr lvl="1" rtl="0" algn="ctr">
              <a:lnSpc>
                <a:spcPct val="90000"/>
              </a:lnSpc>
              <a:spcBef>
                <a:spcPts val="375"/>
              </a:spcBef>
              <a:spcAft>
                <a:spcPts val="0"/>
              </a:spcAft>
              <a:buClr>
                <a:schemeClr val="dk1"/>
              </a:buClr>
              <a:buSzPts val="1800"/>
              <a:buNone/>
              <a:defRPr/>
            </a:lvl2pPr>
            <a:lvl3pPr lvl="2" rtl="0" algn="ctr">
              <a:lnSpc>
                <a:spcPct val="90000"/>
              </a:lnSpc>
              <a:spcBef>
                <a:spcPts val="375"/>
              </a:spcBef>
              <a:spcAft>
                <a:spcPts val="0"/>
              </a:spcAft>
              <a:buClr>
                <a:schemeClr val="dk1"/>
              </a:buClr>
              <a:buSzPts val="1800"/>
              <a:buNone/>
              <a:defRPr/>
            </a:lvl3pPr>
            <a:lvl4pPr lvl="3" rtl="0" algn="ctr">
              <a:lnSpc>
                <a:spcPct val="90000"/>
              </a:lnSpc>
              <a:spcBef>
                <a:spcPts val="375"/>
              </a:spcBef>
              <a:spcAft>
                <a:spcPts val="0"/>
              </a:spcAft>
              <a:buClr>
                <a:schemeClr val="dk1"/>
              </a:buClr>
              <a:buSzPts val="1800"/>
              <a:buNone/>
              <a:defRPr/>
            </a:lvl4pPr>
            <a:lvl5pPr lvl="4" rtl="0" algn="ctr">
              <a:lnSpc>
                <a:spcPct val="90000"/>
              </a:lnSpc>
              <a:spcBef>
                <a:spcPts val="375"/>
              </a:spcBef>
              <a:spcAft>
                <a:spcPts val="0"/>
              </a:spcAft>
              <a:buClr>
                <a:schemeClr val="dk1"/>
              </a:buClr>
              <a:buSzPts val="1800"/>
              <a:buNone/>
              <a:defRPr/>
            </a:lvl5pPr>
            <a:lvl6pPr lvl="5" rtl="0" algn="ctr">
              <a:lnSpc>
                <a:spcPct val="90000"/>
              </a:lnSpc>
              <a:spcBef>
                <a:spcPts val="375"/>
              </a:spcBef>
              <a:spcAft>
                <a:spcPts val="0"/>
              </a:spcAft>
              <a:buClr>
                <a:schemeClr val="dk1"/>
              </a:buClr>
              <a:buSzPts val="1800"/>
              <a:buNone/>
              <a:defRPr/>
            </a:lvl6pPr>
            <a:lvl7pPr lvl="6" rtl="0" algn="ctr">
              <a:lnSpc>
                <a:spcPct val="90000"/>
              </a:lnSpc>
              <a:spcBef>
                <a:spcPts val="375"/>
              </a:spcBef>
              <a:spcAft>
                <a:spcPts val="0"/>
              </a:spcAft>
              <a:buClr>
                <a:schemeClr val="dk1"/>
              </a:buClr>
              <a:buSzPts val="1800"/>
              <a:buNone/>
              <a:defRPr/>
            </a:lvl7pPr>
            <a:lvl8pPr lvl="7" rtl="0" algn="ctr">
              <a:lnSpc>
                <a:spcPct val="90000"/>
              </a:lnSpc>
              <a:spcBef>
                <a:spcPts val="375"/>
              </a:spcBef>
              <a:spcAft>
                <a:spcPts val="0"/>
              </a:spcAft>
              <a:buClr>
                <a:schemeClr val="dk1"/>
              </a:buClr>
              <a:buSzPts val="1800"/>
              <a:buNone/>
              <a:defRPr/>
            </a:lvl8pPr>
            <a:lvl9pPr lvl="8" rtl="0" algn="ctr">
              <a:lnSpc>
                <a:spcPct val="90000"/>
              </a:lnSpc>
              <a:spcBef>
                <a:spcPts val="375"/>
              </a:spcBef>
              <a:spcAft>
                <a:spcPts val="0"/>
              </a:spcAft>
              <a:buClr>
                <a:schemeClr val="dk1"/>
              </a:buClr>
              <a:buSzPts val="1800"/>
              <a:buNone/>
              <a:defRPr/>
            </a:lvl9pPr>
          </a:lstStyle>
          <a:p/>
        </p:txBody>
      </p:sp>
      <p:sp>
        <p:nvSpPr>
          <p:cNvPr id="137" name="Google Shape;137;p28"/>
          <p:cNvSpPr txBox="1"/>
          <p:nvPr>
            <p:ph idx="10" type="dt"/>
          </p:nvPr>
        </p:nvSpPr>
        <p:spPr>
          <a:xfrm>
            <a:off x="6727032" y="4805958"/>
            <a:ext cx="1920300" cy="274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28"/>
          <p:cNvSpPr txBox="1"/>
          <p:nvPr>
            <p:ph idx="11" type="ftr"/>
          </p:nvPr>
        </p:nvSpPr>
        <p:spPr>
          <a:xfrm>
            <a:off x="4380072" y="4805958"/>
            <a:ext cx="23508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p28"/>
          <p:cNvSpPr txBox="1"/>
          <p:nvPr>
            <p:ph idx="12" type="sldNum"/>
          </p:nvPr>
        </p:nvSpPr>
        <p:spPr>
          <a:xfrm>
            <a:off x="8647272" y="4805958"/>
            <a:ext cx="3657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descr="https://mail.google.com/mail/u/2/?ui=2&amp;ik=f6dce7a0d5&amp;view=att&amp;th=13afa217874af663&amp;attid=0.1.1&amp;disp=emb&amp;zw&amp;atsh=1" id="140" name="Google Shape;140;p28"/>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1" name="Google Shape;141;p28"/>
          <p:cNvPicPr preferRelativeResize="0"/>
          <p:nvPr/>
        </p:nvPicPr>
        <p:blipFill rotWithShape="1">
          <a:blip r:embed="rId2">
            <a:alphaModFix/>
          </a:blip>
          <a:srcRect b="0" l="0" r="0" t="0"/>
          <a:stretch/>
        </p:blipFill>
        <p:spPr>
          <a:xfrm>
            <a:off x="307264" y="3489852"/>
            <a:ext cx="5462419" cy="1156215"/>
          </a:xfrm>
          <a:prstGeom prst="rect">
            <a:avLst/>
          </a:prstGeom>
          <a:noFill/>
          <a:ln>
            <a:noFill/>
          </a:ln>
        </p:spPr>
      </p:pic>
      <p:sp>
        <p:nvSpPr>
          <p:cNvPr id="142" name="Google Shape;142;p28"/>
          <p:cNvSpPr txBox="1"/>
          <p:nvPr>
            <p:ph idx="2" type="body"/>
          </p:nvPr>
        </p:nvSpPr>
        <p:spPr>
          <a:xfrm>
            <a:off x="5220072" y="2625700"/>
            <a:ext cx="3163500" cy="594300"/>
          </a:xfrm>
          <a:prstGeom prst="rect">
            <a:avLst/>
          </a:prstGeom>
          <a:noFill/>
          <a:ln>
            <a:noFill/>
          </a:ln>
        </p:spPr>
        <p:txBody>
          <a:bodyPr anchorCtr="0" anchor="t" bIns="45700" lIns="91425" spcFirstLastPara="1" rIns="91425" wrap="square" tIns="45700">
            <a:noAutofit/>
          </a:bodyPr>
          <a:lstStyle>
            <a:lvl1pPr indent="-381000" lvl="0" marL="457200" rtl="0" algn="l">
              <a:lnSpc>
                <a:spcPct val="90000"/>
              </a:lnSpc>
              <a:spcBef>
                <a:spcPts val="750"/>
              </a:spcBef>
              <a:spcAft>
                <a:spcPts val="0"/>
              </a:spcAft>
              <a:buClr>
                <a:schemeClr val="dk1"/>
              </a:buClr>
              <a:buSzPts val="2400"/>
              <a:buChar char="•"/>
              <a:defRPr sz="2400"/>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_3" showMasterSp="0">
  <p:cSld name="ONE_COLUMN_TEXT_1_3">
    <p:bg>
      <p:bgPr>
        <a:solidFill>
          <a:srgbClr val="FFFFFF"/>
        </a:solidFill>
      </p:bgPr>
    </p:bg>
    <p:spTree>
      <p:nvGrpSpPr>
        <p:cNvPr id="143" name="Shape 143"/>
        <p:cNvGrpSpPr/>
        <p:nvPr/>
      </p:nvGrpSpPr>
      <p:grpSpPr>
        <a:xfrm>
          <a:off x="0" y="0"/>
          <a:ext cx="0" cy="0"/>
          <a:chOff x="0" y="0"/>
          <a:chExt cx="0" cy="0"/>
        </a:xfrm>
      </p:grpSpPr>
      <p:sp>
        <p:nvSpPr>
          <p:cNvPr id="144" name="Google Shape;144;p29"/>
          <p:cNvSpPr txBox="1"/>
          <p:nvPr>
            <p:ph idx="1" type="body"/>
          </p:nvPr>
        </p:nvSpPr>
        <p:spPr>
          <a:xfrm>
            <a:off x="359999" y="2038125"/>
            <a:ext cx="2685600" cy="771300"/>
          </a:xfrm>
          <a:prstGeom prst="rect">
            <a:avLst/>
          </a:prstGeom>
          <a:noFill/>
          <a:ln>
            <a:noFill/>
          </a:ln>
        </p:spPr>
        <p:txBody>
          <a:bodyPr anchorCtr="0" anchor="t" bIns="91400" lIns="91400" spcFirstLastPara="1" rIns="91400" wrap="square" tIns="91400">
            <a:noAutofit/>
          </a:bodyPr>
          <a:lstStyle>
            <a:lvl1pPr indent="-228600" lvl="0" marL="457200" rtl="0" algn="l">
              <a:lnSpc>
                <a:spcPct val="115000"/>
              </a:lnSpc>
              <a:spcBef>
                <a:spcPts val="0"/>
              </a:spcBef>
              <a:spcAft>
                <a:spcPts val="0"/>
              </a:spcAft>
              <a:buClr>
                <a:srgbClr val="000000"/>
              </a:buClr>
              <a:buSzPts val="1000"/>
              <a:buFont typeface="Source Sans Pro"/>
              <a:buNone/>
              <a:defRPr sz="1000"/>
            </a:lvl1pPr>
            <a:lvl2pPr indent="-228600" lvl="1" marL="914400" rtl="0" algn="l">
              <a:lnSpc>
                <a:spcPct val="115000"/>
              </a:lnSpc>
              <a:spcBef>
                <a:spcPts val="0"/>
              </a:spcBef>
              <a:spcAft>
                <a:spcPts val="0"/>
              </a:spcAft>
              <a:buClr>
                <a:srgbClr val="000000"/>
              </a:buClr>
              <a:buSzPts val="1000"/>
              <a:buFont typeface="Source Sans Pro"/>
              <a:buNone/>
              <a:defRPr sz="1000"/>
            </a:lvl2pPr>
            <a:lvl3pPr indent="-228600" lvl="2" marL="1371600" rtl="0" algn="l">
              <a:lnSpc>
                <a:spcPct val="115000"/>
              </a:lnSpc>
              <a:spcBef>
                <a:spcPts val="0"/>
              </a:spcBef>
              <a:spcAft>
                <a:spcPts val="0"/>
              </a:spcAft>
              <a:buClr>
                <a:srgbClr val="000000"/>
              </a:buClr>
              <a:buSzPts val="1000"/>
              <a:buFont typeface="Source Sans Pro"/>
              <a:buNone/>
              <a:defRPr sz="1000"/>
            </a:lvl3pPr>
            <a:lvl4pPr indent="-228600" lvl="3" marL="1828800" rtl="0" algn="l">
              <a:lnSpc>
                <a:spcPct val="115000"/>
              </a:lnSpc>
              <a:spcBef>
                <a:spcPts val="0"/>
              </a:spcBef>
              <a:spcAft>
                <a:spcPts val="0"/>
              </a:spcAft>
              <a:buClr>
                <a:srgbClr val="000000"/>
              </a:buClr>
              <a:buSzPts val="1000"/>
              <a:buFont typeface="Source Sans Pro"/>
              <a:buNone/>
              <a:defRPr sz="1000"/>
            </a:lvl4pPr>
            <a:lvl5pPr indent="-228600" lvl="4" marL="2286000" rtl="0" algn="l">
              <a:lnSpc>
                <a:spcPct val="115000"/>
              </a:lnSpc>
              <a:spcBef>
                <a:spcPts val="0"/>
              </a:spcBef>
              <a:spcAft>
                <a:spcPts val="0"/>
              </a:spcAft>
              <a:buClr>
                <a:srgbClr val="000000"/>
              </a:buClr>
              <a:buSzPts val="1000"/>
              <a:buFont typeface="Source Sans Pro"/>
              <a:buNone/>
              <a:defRPr sz="10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grpSp>
        <p:nvGrpSpPr>
          <p:cNvPr id="145" name="Google Shape;145;p29"/>
          <p:cNvGrpSpPr/>
          <p:nvPr/>
        </p:nvGrpSpPr>
        <p:grpSpPr>
          <a:xfrm>
            <a:off x="8345998" y="177899"/>
            <a:ext cx="801600" cy="364200"/>
            <a:chOff x="-1" y="-1"/>
            <a:chExt cx="801600" cy="364200"/>
          </a:xfrm>
        </p:grpSpPr>
        <p:sp>
          <p:nvSpPr>
            <p:cNvPr id="146" name="Google Shape;146;p29"/>
            <p:cNvSpPr/>
            <p:nvPr/>
          </p:nvSpPr>
          <p:spPr>
            <a:xfrm>
              <a:off x="-1" y="-1"/>
              <a:ext cx="801600" cy="364200"/>
            </a:xfrm>
            <a:prstGeom prst="rect">
              <a:avLst/>
            </a:prstGeom>
            <a:solidFill>
              <a:srgbClr val="2AB1AC"/>
            </a:solidFill>
            <a:ln>
              <a:noFill/>
            </a:ln>
            <a:effectLst>
              <a:outerShdw blurRad="63500" rotWithShape="0" dir="5400000" dist="19050">
                <a:srgbClr val="000000">
                  <a:alpha val="498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p29"/>
            <p:cNvGrpSpPr/>
            <p:nvPr/>
          </p:nvGrpSpPr>
          <p:grpSpPr>
            <a:xfrm>
              <a:off x="156367" y="70909"/>
              <a:ext cx="493957" cy="228443"/>
              <a:chOff x="0" y="0"/>
              <a:chExt cx="493957" cy="228443"/>
            </a:xfrm>
          </p:grpSpPr>
          <p:sp>
            <p:nvSpPr>
              <p:cNvPr id="148" name="Google Shape;148;p29"/>
              <p:cNvSpPr/>
              <p:nvPr/>
            </p:nvSpPr>
            <p:spPr>
              <a:xfrm>
                <a:off x="137810" y="63809"/>
                <a:ext cx="12690" cy="12690"/>
              </a:xfrm>
              <a:custGeom>
                <a:rect b="b" l="l" r="r" t="t"/>
                <a:pathLst>
                  <a:path extrusionOk="0" h="21600" w="21600">
                    <a:moveTo>
                      <a:pt x="10802" y="0"/>
                    </a:moveTo>
                    <a:cubicBezTo>
                      <a:pt x="4800" y="0"/>
                      <a:pt x="0" y="4800"/>
                      <a:pt x="0" y="10802"/>
                    </a:cubicBezTo>
                    <a:cubicBezTo>
                      <a:pt x="0" y="16800"/>
                      <a:pt x="4800" y="21600"/>
                      <a:pt x="10802" y="21600"/>
                    </a:cubicBezTo>
                    <a:cubicBezTo>
                      <a:pt x="16800" y="21600"/>
                      <a:pt x="21600" y="16800"/>
                      <a:pt x="21600" y="10802"/>
                    </a:cubicBezTo>
                    <a:cubicBezTo>
                      <a:pt x="21600" y="4800"/>
                      <a:pt x="16800" y="0"/>
                      <a:pt x="10802"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9"/>
              <p:cNvSpPr/>
              <p:nvPr/>
            </p:nvSpPr>
            <p:spPr>
              <a:xfrm>
                <a:off x="0" y="11445"/>
                <a:ext cx="211317" cy="211842"/>
              </a:xfrm>
              <a:custGeom>
                <a:rect b="b" l="l" r="r" t="t"/>
                <a:pathLst>
                  <a:path extrusionOk="0" h="21600" w="18496">
                    <a:moveTo>
                      <a:pt x="14490" y="13445"/>
                    </a:moveTo>
                    <a:lnTo>
                      <a:pt x="14490" y="14257"/>
                    </a:lnTo>
                    <a:lnTo>
                      <a:pt x="9873" y="14257"/>
                    </a:lnTo>
                    <a:lnTo>
                      <a:pt x="9873" y="13445"/>
                    </a:lnTo>
                    <a:close/>
                    <a:moveTo>
                      <a:pt x="12452" y="4631"/>
                    </a:moveTo>
                    <a:cubicBezTo>
                      <a:pt x="12909" y="4631"/>
                      <a:pt x="13372" y="4904"/>
                      <a:pt x="13662" y="5480"/>
                    </a:cubicBezTo>
                    <a:lnTo>
                      <a:pt x="14620" y="5074"/>
                    </a:lnTo>
                    <a:lnTo>
                      <a:pt x="13793" y="6088"/>
                    </a:lnTo>
                    <a:cubicBezTo>
                      <a:pt x="13531" y="6646"/>
                      <a:pt x="13488" y="7357"/>
                      <a:pt x="13619" y="7966"/>
                    </a:cubicBezTo>
                    <a:cubicBezTo>
                      <a:pt x="13923" y="10503"/>
                      <a:pt x="12791" y="12735"/>
                      <a:pt x="10788" y="12735"/>
                    </a:cubicBezTo>
                    <a:lnTo>
                      <a:pt x="9307" y="12735"/>
                    </a:lnTo>
                    <a:lnTo>
                      <a:pt x="9307" y="13445"/>
                    </a:lnTo>
                    <a:lnTo>
                      <a:pt x="8131" y="13445"/>
                    </a:lnTo>
                    <a:cubicBezTo>
                      <a:pt x="8044" y="13445"/>
                      <a:pt x="7932" y="13441"/>
                      <a:pt x="7811" y="13441"/>
                    </a:cubicBezTo>
                    <a:cubicBezTo>
                      <a:pt x="7507" y="13441"/>
                      <a:pt x="7142" y="13467"/>
                      <a:pt x="6956" y="13648"/>
                    </a:cubicBezTo>
                    <a:cubicBezTo>
                      <a:pt x="4343" y="16591"/>
                      <a:pt x="3777" y="17454"/>
                      <a:pt x="3602" y="17555"/>
                    </a:cubicBezTo>
                    <a:cubicBezTo>
                      <a:pt x="3559" y="17575"/>
                      <a:pt x="3526" y="17584"/>
                      <a:pt x="3501" y="17584"/>
                    </a:cubicBezTo>
                    <a:cubicBezTo>
                      <a:pt x="3400" y="17584"/>
                      <a:pt x="3428" y="17454"/>
                      <a:pt x="3428" y="17454"/>
                    </a:cubicBezTo>
                    <a:lnTo>
                      <a:pt x="11049" y="6494"/>
                    </a:lnTo>
                    <a:cubicBezTo>
                      <a:pt x="11049" y="5290"/>
                      <a:pt x="11743" y="4631"/>
                      <a:pt x="12452" y="4631"/>
                    </a:cubicBezTo>
                    <a:close/>
                    <a:moveTo>
                      <a:pt x="9264" y="0"/>
                    </a:moveTo>
                    <a:cubicBezTo>
                      <a:pt x="1033" y="0"/>
                      <a:pt x="-3104" y="11619"/>
                      <a:pt x="2731" y="18418"/>
                    </a:cubicBezTo>
                    <a:cubicBezTo>
                      <a:pt x="4605" y="20616"/>
                      <a:pt x="6915" y="21600"/>
                      <a:pt x="9184" y="21600"/>
                    </a:cubicBezTo>
                    <a:cubicBezTo>
                      <a:pt x="13931" y="21600"/>
                      <a:pt x="18496" y="17295"/>
                      <a:pt x="18496" y="10807"/>
                    </a:cubicBezTo>
                    <a:cubicBezTo>
                      <a:pt x="18496" y="4871"/>
                      <a:pt x="14359" y="0"/>
                      <a:pt x="9264"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9"/>
              <p:cNvSpPr/>
              <p:nvPr/>
            </p:nvSpPr>
            <p:spPr>
              <a:xfrm>
                <a:off x="260098" y="0"/>
                <a:ext cx="55728" cy="102060"/>
              </a:xfrm>
              <a:custGeom>
                <a:rect b="b" l="l" r="r" t="t"/>
                <a:pathLst>
                  <a:path extrusionOk="0" h="21600" w="21600">
                    <a:moveTo>
                      <a:pt x="10800" y="7373"/>
                    </a:moveTo>
                    <a:cubicBezTo>
                      <a:pt x="15236" y="7373"/>
                      <a:pt x="16007" y="9585"/>
                      <a:pt x="16007" y="13377"/>
                    </a:cubicBezTo>
                    <a:cubicBezTo>
                      <a:pt x="16007" y="16748"/>
                      <a:pt x="15043" y="18960"/>
                      <a:pt x="10993" y="18960"/>
                    </a:cubicBezTo>
                    <a:cubicBezTo>
                      <a:pt x="7136" y="18960"/>
                      <a:pt x="6171" y="16748"/>
                      <a:pt x="6171" y="13061"/>
                    </a:cubicBezTo>
                    <a:cubicBezTo>
                      <a:pt x="6171" y="8848"/>
                      <a:pt x="7328" y="7373"/>
                      <a:pt x="10800" y="7373"/>
                    </a:cubicBezTo>
                    <a:close/>
                    <a:moveTo>
                      <a:pt x="15622" y="0"/>
                    </a:moveTo>
                    <a:lnTo>
                      <a:pt x="15622" y="7057"/>
                    </a:lnTo>
                    <a:cubicBezTo>
                      <a:pt x="14464" y="5582"/>
                      <a:pt x="11764" y="4740"/>
                      <a:pt x="8871" y="4740"/>
                    </a:cubicBezTo>
                    <a:cubicBezTo>
                      <a:pt x="4436" y="4740"/>
                      <a:pt x="0" y="5898"/>
                      <a:pt x="0" y="12956"/>
                    </a:cubicBezTo>
                    <a:cubicBezTo>
                      <a:pt x="0" y="18433"/>
                      <a:pt x="2700" y="21593"/>
                      <a:pt x="9643" y="21593"/>
                    </a:cubicBezTo>
                    <a:cubicBezTo>
                      <a:pt x="9767" y="21598"/>
                      <a:pt x="9892" y="21600"/>
                      <a:pt x="10016" y="21600"/>
                    </a:cubicBezTo>
                    <a:cubicBezTo>
                      <a:pt x="12588" y="21600"/>
                      <a:pt x="15087" y="20577"/>
                      <a:pt x="16007" y="19170"/>
                    </a:cubicBezTo>
                    <a:lnTo>
                      <a:pt x="16007" y="21171"/>
                    </a:lnTo>
                    <a:lnTo>
                      <a:pt x="21600" y="21171"/>
                    </a:lnTo>
                    <a:lnTo>
                      <a:pt x="21600"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9"/>
              <p:cNvSpPr/>
              <p:nvPr/>
            </p:nvSpPr>
            <p:spPr>
              <a:xfrm>
                <a:off x="329262" y="22391"/>
                <a:ext cx="58698" cy="79596"/>
              </a:xfrm>
              <a:custGeom>
                <a:rect b="b" l="l" r="r" t="t"/>
                <a:pathLst>
                  <a:path extrusionOk="0" h="21600" w="21600">
                    <a:moveTo>
                      <a:pt x="13912" y="10260"/>
                    </a:moveTo>
                    <a:lnTo>
                      <a:pt x="13912" y="13635"/>
                    </a:lnTo>
                    <a:cubicBezTo>
                      <a:pt x="13912" y="16605"/>
                      <a:pt x="12265" y="18495"/>
                      <a:pt x="8787" y="18495"/>
                    </a:cubicBezTo>
                    <a:cubicBezTo>
                      <a:pt x="6590" y="18495"/>
                      <a:pt x="5492" y="17145"/>
                      <a:pt x="5492" y="15390"/>
                    </a:cubicBezTo>
                    <a:cubicBezTo>
                      <a:pt x="5309" y="14040"/>
                      <a:pt x="6041" y="12825"/>
                      <a:pt x="7688" y="12150"/>
                    </a:cubicBezTo>
                    <a:cubicBezTo>
                      <a:pt x="9885" y="11610"/>
                      <a:pt x="11898" y="11070"/>
                      <a:pt x="13912" y="10260"/>
                    </a:cubicBezTo>
                    <a:close/>
                    <a:moveTo>
                      <a:pt x="10434" y="0"/>
                    </a:moveTo>
                    <a:cubicBezTo>
                      <a:pt x="3112" y="0"/>
                      <a:pt x="732" y="2430"/>
                      <a:pt x="732" y="6750"/>
                    </a:cubicBezTo>
                    <a:lnTo>
                      <a:pt x="6041" y="6750"/>
                    </a:lnTo>
                    <a:cubicBezTo>
                      <a:pt x="6041" y="4860"/>
                      <a:pt x="6590" y="2835"/>
                      <a:pt x="10251" y="2835"/>
                    </a:cubicBezTo>
                    <a:cubicBezTo>
                      <a:pt x="13180" y="2835"/>
                      <a:pt x="14095" y="4185"/>
                      <a:pt x="14095" y="5940"/>
                    </a:cubicBezTo>
                    <a:cubicBezTo>
                      <a:pt x="14095" y="7695"/>
                      <a:pt x="12814" y="8100"/>
                      <a:pt x="10800" y="8505"/>
                    </a:cubicBezTo>
                    <a:lnTo>
                      <a:pt x="6407" y="9450"/>
                    </a:lnTo>
                    <a:cubicBezTo>
                      <a:pt x="2746" y="10395"/>
                      <a:pt x="0" y="11340"/>
                      <a:pt x="0" y="15795"/>
                    </a:cubicBezTo>
                    <a:cubicBezTo>
                      <a:pt x="0" y="19710"/>
                      <a:pt x="2746" y="21600"/>
                      <a:pt x="7322" y="21600"/>
                    </a:cubicBezTo>
                    <a:cubicBezTo>
                      <a:pt x="10068" y="21600"/>
                      <a:pt x="12814" y="20520"/>
                      <a:pt x="14095" y="18630"/>
                    </a:cubicBezTo>
                    <a:cubicBezTo>
                      <a:pt x="14278" y="20520"/>
                      <a:pt x="16292" y="21195"/>
                      <a:pt x="18854" y="21195"/>
                    </a:cubicBezTo>
                    <a:cubicBezTo>
                      <a:pt x="19770" y="21195"/>
                      <a:pt x="20685" y="21060"/>
                      <a:pt x="21600" y="20790"/>
                    </a:cubicBezTo>
                    <a:lnTo>
                      <a:pt x="21600" y="18090"/>
                    </a:lnTo>
                    <a:cubicBezTo>
                      <a:pt x="21234" y="18225"/>
                      <a:pt x="20868" y="18225"/>
                      <a:pt x="20685" y="18225"/>
                    </a:cubicBezTo>
                    <a:cubicBezTo>
                      <a:pt x="19770" y="18225"/>
                      <a:pt x="19221" y="17550"/>
                      <a:pt x="19221" y="16740"/>
                    </a:cubicBezTo>
                    <a:lnTo>
                      <a:pt x="19221" y="5130"/>
                    </a:lnTo>
                    <a:cubicBezTo>
                      <a:pt x="19221" y="1485"/>
                      <a:pt x="15377" y="0"/>
                      <a:pt x="10434"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9"/>
              <p:cNvSpPr/>
              <p:nvPr/>
            </p:nvSpPr>
            <p:spPr>
              <a:xfrm>
                <a:off x="391460" y="2985"/>
                <a:ext cx="37800" cy="98010"/>
              </a:xfrm>
              <a:custGeom>
                <a:rect b="b" l="l" r="r" t="t"/>
                <a:pathLst>
                  <a:path extrusionOk="0" h="21600" w="21600">
                    <a:moveTo>
                      <a:pt x="5684" y="0"/>
                    </a:moveTo>
                    <a:lnTo>
                      <a:pt x="5684" y="4824"/>
                    </a:lnTo>
                    <a:lnTo>
                      <a:pt x="0" y="4824"/>
                    </a:lnTo>
                    <a:lnTo>
                      <a:pt x="0" y="7237"/>
                    </a:lnTo>
                    <a:lnTo>
                      <a:pt x="5684" y="7237"/>
                    </a:lnTo>
                    <a:lnTo>
                      <a:pt x="5684" y="17543"/>
                    </a:lnTo>
                    <a:cubicBezTo>
                      <a:pt x="5684" y="20942"/>
                      <a:pt x="8527" y="21600"/>
                      <a:pt x="14495" y="21600"/>
                    </a:cubicBezTo>
                    <a:cubicBezTo>
                      <a:pt x="16769" y="21600"/>
                      <a:pt x="19043" y="21490"/>
                      <a:pt x="21316" y="21271"/>
                    </a:cubicBezTo>
                    <a:lnTo>
                      <a:pt x="21316" y="18859"/>
                    </a:lnTo>
                    <a:cubicBezTo>
                      <a:pt x="20463" y="18859"/>
                      <a:pt x="19327" y="18969"/>
                      <a:pt x="18474" y="18969"/>
                    </a:cubicBezTo>
                    <a:cubicBezTo>
                      <a:pt x="15348" y="18969"/>
                      <a:pt x="14495" y="18420"/>
                      <a:pt x="14495" y="17214"/>
                    </a:cubicBezTo>
                    <a:lnTo>
                      <a:pt x="14495" y="7346"/>
                    </a:lnTo>
                    <a:lnTo>
                      <a:pt x="21600" y="7346"/>
                    </a:lnTo>
                    <a:lnTo>
                      <a:pt x="21600" y="4824"/>
                    </a:lnTo>
                    <a:lnTo>
                      <a:pt x="14495" y="4824"/>
                    </a:lnTo>
                    <a:lnTo>
                      <a:pt x="14495"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9"/>
              <p:cNvSpPr/>
              <p:nvPr/>
            </p:nvSpPr>
            <p:spPr>
              <a:xfrm>
                <a:off x="435745" y="22391"/>
                <a:ext cx="58212" cy="79596"/>
              </a:xfrm>
              <a:custGeom>
                <a:rect b="b" l="l" r="r" t="t"/>
                <a:pathLst>
                  <a:path extrusionOk="0" h="21600" w="21600">
                    <a:moveTo>
                      <a:pt x="14031" y="10260"/>
                    </a:moveTo>
                    <a:lnTo>
                      <a:pt x="13846" y="13635"/>
                    </a:lnTo>
                    <a:cubicBezTo>
                      <a:pt x="13846" y="16605"/>
                      <a:pt x="12184" y="18495"/>
                      <a:pt x="8862" y="18495"/>
                    </a:cubicBezTo>
                    <a:cubicBezTo>
                      <a:pt x="6647" y="18495"/>
                      <a:pt x="5354" y="17145"/>
                      <a:pt x="5354" y="15390"/>
                    </a:cubicBezTo>
                    <a:cubicBezTo>
                      <a:pt x="5169" y="14040"/>
                      <a:pt x="6093" y="12825"/>
                      <a:pt x="7754" y="12150"/>
                    </a:cubicBezTo>
                    <a:cubicBezTo>
                      <a:pt x="9969" y="11610"/>
                      <a:pt x="12000" y="11070"/>
                      <a:pt x="14031" y="10260"/>
                    </a:cubicBezTo>
                    <a:close/>
                    <a:moveTo>
                      <a:pt x="10338" y="0"/>
                    </a:moveTo>
                    <a:cubicBezTo>
                      <a:pt x="2954" y="0"/>
                      <a:pt x="554" y="2430"/>
                      <a:pt x="554" y="6750"/>
                    </a:cubicBezTo>
                    <a:lnTo>
                      <a:pt x="6093" y="6750"/>
                    </a:lnTo>
                    <a:cubicBezTo>
                      <a:pt x="6093" y="4860"/>
                      <a:pt x="6647" y="2835"/>
                      <a:pt x="10338" y="2835"/>
                    </a:cubicBezTo>
                    <a:cubicBezTo>
                      <a:pt x="13292" y="2835"/>
                      <a:pt x="14215" y="4185"/>
                      <a:pt x="14215" y="5940"/>
                    </a:cubicBezTo>
                    <a:cubicBezTo>
                      <a:pt x="14215" y="7695"/>
                      <a:pt x="12923" y="8100"/>
                      <a:pt x="10892" y="8505"/>
                    </a:cubicBezTo>
                    <a:lnTo>
                      <a:pt x="6647" y="9450"/>
                    </a:lnTo>
                    <a:cubicBezTo>
                      <a:pt x="2770" y="10395"/>
                      <a:pt x="0" y="11340"/>
                      <a:pt x="0" y="15795"/>
                    </a:cubicBezTo>
                    <a:cubicBezTo>
                      <a:pt x="0" y="19710"/>
                      <a:pt x="2954" y="21600"/>
                      <a:pt x="7385" y="21600"/>
                    </a:cubicBezTo>
                    <a:cubicBezTo>
                      <a:pt x="10338" y="21600"/>
                      <a:pt x="12923" y="20520"/>
                      <a:pt x="14215" y="18630"/>
                    </a:cubicBezTo>
                    <a:cubicBezTo>
                      <a:pt x="14215" y="20520"/>
                      <a:pt x="16431" y="21195"/>
                      <a:pt x="18831" y="21195"/>
                    </a:cubicBezTo>
                    <a:cubicBezTo>
                      <a:pt x="19754" y="21195"/>
                      <a:pt x="20677" y="21060"/>
                      <a:pt x="21600" y="20790"/>
                    </a:cubicBezTo>
                    <a:lnTo>
                      <a:pt x="21600" y="18090"/>
                    </a:lnTo>
                    <a:cubicBezTo>
                      <a:pt x="21416" y="18225"/>
                      <a:pt x="21046" y="18225"/>
                      <a:pt x="20677" y="18225"/>
                    </a:cubicBezTo>
                    <a:cubicBezTo>
                      <a:pt x="19938" y="18225"/>
                      <a:pt x="19200" y="17550"/>
                      <a:pt x="19200" y="16740"/>
                    </a:cubicBezTo>
                    <a:lnTo>
                      <a:pt x="19200" y="5130"/>
                    </a:lnTo>
                    <a:cubicBezTo>
                      <a:pt x="19200" y="1485"/>
                      <a:pt x="15323" y="0"/>
                      <a:pt x="10338"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9"/>
              <p:cNvSpPr/>
              <p:nvPr/>
            </p:nvSpPr>
            <p:spPr>
              <a:xfrm>
                <a:off x="270050" y="125888"/>
                <a:ext cx="14904" cy="101034"/>
              </a:xfrm>
              <a:custGeom>
                <a:rect b="b" l="l" r="r" t="t"/>
                <a:pathLst>
                  <a:path extrusionOk="0" h="21600" w="21600">
                    <a:moveTo>
                      <a:pt x="0" y="0"/>
                    </a:moveTo>
                    <a:lnTo>
                      <a:pt x="0" y="3192"/>
                    </a:lnTo>
                    <a:lnTo>
                      <a:pt x="21600" y="3192"/>
                    </a:lnTo>
                    <a:lnTo>
                      <a:pt x="21600" y="0"/>
                    </a:lnTo>
                    <a:close/>
                    <a:moveTo>
                      <a:pt x="0" y="5533"/>
                    </a:moveTo>
                    <a:lnTo>
                      <a:pt x="0" y="21600"/>
                    </a:lnTo>
                    <a:lnTo>
                      <a:pt x="21600" y="21600"/>
                    </a:lnTo>
                    <a:lnTo>
                      <a:pt x="21600" y="5533"/>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9"/>
              <p:cNvSpPr/>
              <p:nvPr/>
            </p:nvSpPr>
            <p:spPr>
              <a:xfrm>
                <a:off x="301894" y="126884"/>
                <a:ext cx="58698" cy="100008"/>
              </a:xfrm>
              <a:custGeom>
                <a:rect b="b" l="l" r="r" t="t"/>
                <a:pathLst>
                  <a:path extrusionOk="0" h="21600" w="21600">
                    <a:moveTo>
                      <a:pt x="0" y="0"/>
                    </a:moveTo>
                    <a:lnTo>
                      <a:pt x="0" y="21600"/>
                    </a:lnTo>
                    <a:lnTo>
                      <a:pt x="5492" y="21600"/>
                    </a:lnTo>
                    <a:lnTo>
                      <a:pt x="5492" y="16442"/>
                    </a:lnTo>
                    <a:lnTo>
                      <a:pt x="8603" y="14185"/>
                    </a:lnTo>
                    <a:lnTo>
                      <a:pt x="15559" y="21600"/>
                    </a:lnTo>
                    <a:lnTo>
                      <a:pt x="21600" y="21600"/>
                    </a:lnTo>
                    <a:lnTo>
                      <a:pt x="12082" y="11606"/>
                    </a:lnTo>
                    <a:lnTo>
                      <a:pt x="20319" y="5266"/>
                    </a:lnTo>
                    <a:lnTo>
                      <a:pt x="13912" y="5266"/>
                    </a:lnTo>
                    <a:lnTo>
                      <a:pt x="5492" y="12143"/>
                    </a:lnTo>
                    <a:lnTo>
                      <a:pt x="5492"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9"/>
              <p:cNvSpPr/>
              <p:nvPr/>
            </p:nvSpPr>
            <p:spPr>
              <a:xfrm>
                <a:off x="368074" y="151763"/>
                <a:ext cx="53244" cy="76680"/>
              </a:xfrm>
              <a:custGeom>
                <a:rect b="b" l="l" r="r" t="t"/>
                <a:pathLst>
                  <a:path extrusionOk="0" h="21600" w="21600">
                    <a:moveTo>
                      <a:pt x="0" y="0"/>
                    </a:moveTo>
                    <a:lnTo>
                      <a:pt x="0" y="14580"/>
                    </a:lnTo>
                    <a:cubicBezTo>
                      <a:pt x="0" y="20188"/>
                      <a:pt x="3028" y="21590"/>
                      <a:pt x="7671" y="21590"/>
                    </a:cubicBezTo>
                    <a:cubicBezTo>
                      <a:pt x="7835" y="21597"/>
                      <a:pt x="7998" y="21600"/>
                      <a:pt x="8161" y="21600"/>
                    </a:cubicBezTo>
                    <a:cubicBezTo>
                      <a:pt x="11205" y="21600"/>
                      <a:pt x="14011" y="20376"/>
                      <a:pt x="15544" y="18645"/>
                    </a:cubicBezTo>
                    <a:lnTo>
                      <a:pt x="15544" y="21169"/>
                    </a:lnTo>
                    <a:lnTo>
                      <a:pt x="21600" y="21169"/>
                    </a:lnTo>
                    <a:lnTo>
                      <a:pt x="21600" y="0"/>
                    </a:lnTo>
                    <a:lnTo>
                      <a:pt x="15342" y="0"/>
                    </a:lnTo>
                    <a:lnTo>
                      <a:pt x="15342" y="14720"/>
                    </a:lnTo>
                    <a:cubicBezTo>
                      <a:pt x="15536" y="16606"/>
                      <a:pt x="13307" y="18233"/>
                      <a:pt x="10625" y="18233"/>
                    </a:cubicBezTo>
                    <a:cubicBezTo>
                      <a:pt x="10515" y="18233"/>
                      <a:pt x="10405" y="18230"/>
                      <a:pt x="10295" y="18225"/>
                    </a:cubicBezTo>
                    <a:cubicBezTo>
                      <a:pt x="7671" y="18225"/>
                      <a:pt x="6258" y="17524"/>
                      <a:pt x="6258" y="15141"/>
                    </a:cubicBezTo>
                    <a:lnTo>
                      <a:pt x="6258"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7" name="Google Shape;157;p29"/>
          <p:cNvSpPr txBox="1"/>
          <p:nvPr>
            <p:ph type="title"/>
          </p:nvPr>
        </p:nvSpPr>
        <p:spPr>
          <a:xfrm>
            <a:off x="359999" y="567599"/>
            <a:ext cx="8424000" cy="3600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000000"/>
              </a:buClr>
              <a:buSzPts val="1800"/>
              <a:buNone/>
              <a:defRPr/>
            </a:lvl1pPr>
            <a:lvl2pPr lvl="1" rtl="0" algn="l">
              <a:lnSpc>
                <a:spcPct val="100000"/>
              </a:lnSpc>
              <a:spcBef>
                <a:spcPts val="0"/>
              </a:spcBef>
              <a:spcAft>
                <a:spcPts val="0"/>
              </a:spcAft>
              <a:buClr>
                <a:srgbClr val="000000"/>
              </a:buClr>
              <a:buSzPts val="1800"/>
              <a:buNone/>
              <a:defRPr/>
            </a:lvl2pPr>
            <a:lvl3pPr lvl="2" rtl="0" algn="l">
              <a:lnSpc>
                <a:spcPct val="100000"/>
              </a:lnSpc>
              <a:spcBef>
                <a:spcPts val="0"/>
              </a:spcBef>
              <a:spcAft>
                <a:spcPts val="0"/>
              </a:spcAft>
              <a:buClr>
                <a:srgbClr val="000000"/>
              </a:buClr>
              <a:buSzPts val="1800"/>
              <a:buNone/>
              <a:defRPr/>
            </a:lvl3pPr>
            <a:lvl4pPr lvl="3" rtl="0" algn="l">
              <a:lnSpc>
                <a:spcPct val="100000"/>
              </a:lnSpc>
              <a:spcBef>
                <a:spcPts val="0"/>
              </a:spcBef>
              <a:spcAft>
                <a:spcPts val="0"/>
              </a:spcAft>
              <a:buClr>
                <a:srgbClr val="000000"/>
              </a:buClr>
              <a:buSzPts val="1800"/>
              <a:buNone/>
              <a:defRPr/>
            </a:lvl4pPr>
            <a:lvl5pPr lvl="4" rtl="0" algn="l">
              <a:lnSpc>
                <a:spcPct val="100000"/>
              </a:lnSpc>
              <a:spcBef>
                <a:spcPts val="0"/>
              </a:spcBef>
              <a:spcAft>
                <a:spcPts val="0"/>
              </a:spcAft>
              <a:buClr>
                <a:srgbClr val="000000"/>
              </a:buClr>
              <a:buSzPts val="1800"/>
              <a:buNone/>
              <a:defRPr/>
            </a:lvl5pPr>
            <a:lvl6pPr lvl="5" rtl="0" algn="l">
              <a:lnSpc>
                <a:spcPct val="100000"/>
              </a:lnSpc>
              <a:spcBef>
                <a:spcPts val="0"/>
              </a:spcBef>
              <a:spcAft>
                <a:spcPts val="0"/>
              </a:spcAft>
              <a:buClr>
                <a:srgbClr val="000000"/>
              </a:buClr>
              <a:buSzPts val="1800"/>
              <a:buNone/>
              <a:defRPr/>
            </a:lvl6pPr>
            <a:lvl7pPr lvl="6" rtl="0" algn="l">
              <a:lnSpc>
                <a:spcPct val="100000"/>
              </a:lnSpc>
              <a:spcBef>
                <a:spcPts val="0"/>
              </a:spcBef>
              <a:spcAft>
                <a:spcPts val="0"/>
              </a:spcAft>
              <a:buClr>
                <a:srgbClr val="000000"/>
              </a:buClr>
              <a:buSzPts val="1800"/>
              <a:buNone/>
              <a:defRPr/>
            </a:lvl7pPr>
            <a:lvl8pPr lvl="7" rtl="0" algn="l">
              <a:lnSpc>
                <a:spcPct val="100000"/>
              </a:lnSpc>
              <a:spcBef>
                <a:spcPts val="0"/>
              </a:spcBef>
              <a:spcAft>
                <a:spcPts val="0"/>
              </a:spcAft>
              <a:buClr>
                <a:srgbClr val="000000"/>
              </a:buClr>
              <a:buSzPts val="1800"/>
              <a:buNone/>
              <a:defRPr/>
            </a:lvl8pPr>
            <a:lvl9pPr lvl="8" rtl="0" algn="l">
              <a:lnSpc>
                <a:spcPct val="100000"/>
              </a:lnSpc>
              <a:spcBef>
                <a:spcPts val="0"/>
              </a:spcBef>
              <a:spcAft>
                <a:spcPts val="0"/>
              </a:spcAft>
              <a:buClr>
                <a:srgbClr val="000000"/>
              </a:buClr>
              <a:buSzPts val="1800"/>
              <a:buNone/>
              <a:defRPr/>
            </a:lvl9pPr>
          </a:lstStyle>
          <a:p/>
        </p:txBody>
      </p:sp>
      <p:sp>
        <p:nvSpPr>
          <p:cNvPr id="158" name="Google Shape;158;p29"/>
          <p:cNvSpPr txBox="1"/>
          <p:nvPr>
            <p:ph idx="12" type="sldNum"/>
          </p:nvPr>
        </p:nvSpPr>
        <p:spPr>
          <a:xfrm>
            <a:off x="8699369" y="4686041"/>
            <a:ext cx="321900" cy="3480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1pPr>
            <a:lvl2pPr indent="0" lvl="1"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2pPr>
            <a:lvl3pPr indent="0" lvl="2"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3pPr>
            <a:lvl4pPr indent="0" lvl="3"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4pPr>
            <a:lvl5pPr indent="0" lvl="4"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5pPr>
            <a:lvl6pPr indent="0" lvl="5"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6pPr>
            <a:lvl7pPr indent="0" lvl="6"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7pPr>
            <a:lvl8pPr indent="0" lvl="7"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8pPr>
            <a:lvl9pPr indent="0" lvl="8" marL="0" rtl="0" algn="r">
              <a:lnSpc>
                <a:spcPct val="100000"/>
              </a:lnSpc>
              <a:spcBef>
                <a:spcPts val="0"/>
              </a:spcBef>
              <a:spcAft>
                <a:spcPts val="0"/>
              </a:spcAft>
              <a:buClr>
                <a:srgbClr val="585858"/>
              </a:buClr>
              <a:buSzPts val="1000"/>
              <a:buFont typeface="Source Sans Pro"/>
              <a:buNone/>
              <a:defRPr sz="1000">
                <a:solidFill>
                  <a:srgbClr val="58585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sz="900">
              <a:solidFill>
                <a:srgbClr val="8F8E8E"/>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Source Sans Pro Light"/>
              <a:buNone/>
              <a:defRPr b="0" i="0" sz="3300" u="none" cap="none" strike="noStrike">
                <a:solidFill>
                  <a:schemeClr val="dk1"/>
                </a:solidFill>
                <a:latin typeface="Source Sans Pro Light"/>
                <a:ea typeface="Source Sans Pro Light"/>
                <a:cs typeface="Source Sans Pro Light"/>
                <a:sym typeface="Source Sans Pro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1" name="Google Shape;71;p1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ource Sans Pro Light"/>
                <a:ea typeface="Source Sans Pro Light"/>
                <a:cs typeface="Source Sans Pro Light"/>
                <a:sym typeface="Source Sans Pro Light"/>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ource Sans Pro Light"/>
                <a:ea typeface="Source Sans Pro Light"/>
                <a:cs typeface="Source Sans Pro Light"/>
                <a:sym typeface="Source Sans Pro Light"/>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Light"/>
                <a:ea typeface="Source Sans Pro Light"/>
                <a:cs typeface="Source Sans Pro Light"/>
                <a:sym typeface="Source Sans Pro Light"/>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2" name="Google Shape;72;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F8E8E"/>
                </a:solidFill>
                <a:latin typeface="Source Sans Pro Light"/>
                <a:ea typeface="Source Sans Pro Light"/>
                <a:cs typeface="Source Sans Pro Light"/>
                <a:sym typeface="Source Sans Pro Ligh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F8E8E"/>
                </a:solidFill>
                <a:latin typeface="Source Sans Pro Light"/>
                <a:ea typeface="Source Sans Pro Light"/>
                <a:cs typeface="Source Sans Pro Light"/>
                <a:sym typeface="Source Sans Pro Ligh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5"/>
          <p:cNvSpPr txBox="1"/>
          <p:nvPr>
            <p:ph idx="12" type="sldNum"/>
          </p:nvPr>
        </p:nvSpPr>
        <p:spPr>
          <a:xfrm>
            <a:off x="6457950" y="4767263"/>
            <a:ext cx="1305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F8E8E"/>
                </a:solidFill>
                <a:latin typeface="Source Sans Pro Light"/>
                <a:ea typeface="Source Sans Pro Light"/>
                <a:cs typeface="Source Sans Pro Light"/>
                <a:sym typeface="Source Sans Pro Light"/>
              </a:defRPr>
            </a:lvl1pPr>
            <a:lvl2pPr indent="0" lvl="1" marL="0" marR="0" rtl="0" algn="r">
              <a:spcBef>
                <a:spcPts val="0"/>
              </a:spcBef>
              <a:buNone/>
              <a:defRPr b="0" i="0" sz="900" u="none" cap="none" strike="noStrike">
                <a:solidFill>
                  <a:srgbClr val="8F8E8E"/>
                </a:solidFill>
                <a:latin typeface="Source Sans Pro Light"/>
                <a:ea typeface="Source Sans Pro Light"/>
                <a:cs typeface="Source Sans Pro Light"/>
                <a:sym typeface="Source Sans Pro Light"/>
              </a:defRPr>
            </a:lvl2pPr>
            <a:lvl3pPr indent="0" lvl="2" marL="0" marR="0" rtl="0" algn="r">
              <a:spcBef>
                <a:spcPts val="0"/>
              </a:spcBef>
              <a:buNone/>
              <a:defRPr b="0" i="0" sz="900" u="none" cap="none" strike="noStrike">
                <a:solidFill>
                  <a:srgbClr val="8F8E8E"/>
                </a:solidFill>
                <a:latin typeface="Source Sans Pro Light"/>
                <a:ea typeface="Source Sans Pro Light"/>
                <a:cs typeface="Source Sans Pro Light"/>
                <a:sym typeface="Source Sans Pro Light"/>
              </a:defRPr>
            </a:lvl3pPr>
            <a:lvl4pPr indent="0" lvl="3" marL="0" marR="0" rtl="0" algn="r">
              <a:spcBef>
                <a:spcPts val="0"/>
              </a:spcBef>
              <a:buNone/>
              <a:defRPr b="0" i="0" sz="900" u="none" cap="none" strike="noStrike">
                <a:solidFill>
                  <a:srgbClr val="8F8E8E"/>
                </a:solidFill>
                <a:latin typeface="Source Sans Pro Light"/>
                <a:ea typeface="Source Sans Pro Light"/>
                <a:cs typeface="Source Sans Pro Light"/>
                <a:sym typeface="Source Sans Pro Light"/>
              </a:defRPr>
            </a:lvl4pPr>
            <a:lvl5pPr indent="0" lvl="4" marL="0" marR="0" rtl="0" algn="r">
              <a:spcBef>
                <a:spcPts val="0"/>
              </a:spcBef>
              <a:buNone/>
              <a:defRPr b="0" i="0" sz="900" u="none" cap="none" strike="noStrike">
                <a:solidFill>
                  <a:srgbClr val="8F8E8E"/>
                </a:solidFill>
                <a:latin typeface="Source Sans Pro Light"/>
                <a:ea typeface="Source Sans Pro Light"/>
                <a:cs typeface="Source Sans Pro Light"/>
                <a:sym typeface="Source Sans Pro Light"/>
              </a:defRPr>
            </a:lvl5pPr>
            <a:lvl6pPr indent="0" lvl="5" marL="0" marR="0" rtl="0" algn="r">
              <a:spcBef>
                <a:spcPts val="0"/>
              </a:spcBef>
              <a:buNone/>
              <a:defRPr b="0" i="0" sz="900" u="none" cap="none" strike="noStrike">
                <a:solidFill>
                  <a:srgbClr val="8F8E8E"/>
                </a:solidFill>
                <a:latin typeface="Source Sans Pro Light"/>
                <a:ea typeface="Source Sans Pro Light"/>
                <a:cs typeface="Source Sans Pro Light"/>
                <a:sym typeface="Source Sans Pro Light"/>
              </a:defRPr>
            </a:lvl6pPr>
            <a:lvl7pPr indent="0" lvl="6" marL="0" marR="0" rtl="0" algn="r">
              <a:spcBef>
                <a:spcPts val="0"/>
              </a:spcBef>
              <a:buNone/>
              <a:defRPr b="0" i="0" sz="900" u="none" cap="none" strike="noStrike">
                <a:solidFill>
                  <a:srgbClr val="8F8E8E"/>
                </a:solidFill>
                <a:latin typeface="Source Sans Pro Light"/>
                <a:ea typeface="Source Sans Pro Light"/>
                <a:cs typeface="Source Sans Pro Light"/>
                <a:sym typeface="Source Sans Pro Light"/>
              </a:defRPr>
            </a:lvl7pPr>
            <a:lvl8pPr indent="0" lvl="7" marL="0" marR="0" rtl="0" algn="r">
              <a:spcBef>
                <a:spcPts val="0"/>
              </a:spcBef>
              <a:buNone/>
              <a:defRPr b="0" i="0" sz="900" u="none" cap="none" strike="noStrike">
                <a:solidFill>
                  <a:srgbClr val="8F8E8E"/>
                </a:solidFill>
                <a:latin typeface="Source Sans Pro Light"/>
                <a:ea typeface="Source Sans Pro Light"/>
                <a:cs typeface="Source Sans Pro Light"/>
                <a:sym typeface="Source Sans Pro Light"/>
              </a:defRPr>
            </a:lvl8pPr>
            <a:lvl9pPr indent="0" lvl="8" marL="0" marR="0" rtl="0" algn="r">
              <a:spcBef>
                <a:spcPts val="0"/>
              </a:spcBef>
              <a:buNone/>
              <a:defRPr b="0" i="0" sz="900" u="none" cap="none" strike="noStrike">
                <a:solidFill>
                  <a:srgbClr val="8F8E8E"/>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Data_set" TargetMode="External"/><Relationship Id="rId4" Type="http://schemas.openxmlformats.org/officeDocument/2006/relationships/hyperlink" Target="https://en.wikipedia.org/wiki/Data_processing" TargetMode="External"/><Relationship Id="rId5" Type="http://schemas.openxmlformats.org/officeDocument/2006/relationships/hyperlink" Target="https://en.wikipedia.org/wiki/Application_software" TargetMode="External"/><Relationship Id="rId6" Type="http://schemas.openxmlformats.org/officeDocument/2006/relationships/hyperlink" Target="https://en.wikipedia.org/wiki/Statistical_power" TargetMode="External"/><Relationship Id="rId7" Type="http://schemas.openxmlformats.org/officeDocument/2006/relationships/hyperlink" Target="https://en.wikipedia.org/wiki/False_discovery_rat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31.png"/><Relationship Id="rId8"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38.jpg"/><Relationship Id="rId4" Type="http://schemas.openxmlformats.org/officeDocument/2006/relationships/image" Target="../media/image42.gif"/><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ctrTitle"/>
          </p:nvPr>
        </p:nvSpPr>
        <p:spPr>
          <a:xfrm>
            <a:off x="0" y="1858975"/>
            <a:ext cx="8520600" cy="917100"/>
          </a:xfrm>
          <a:prstGeom prst="rect">
            <a:avLst/>
          </a:prstGeom>
          <a:noFill/>
          <a:ln>
            <a:noFill/>
          </a:ln>
        </p:spPr>
        <p:txBody>
          <a:bodyPr anchorCtr="0" anchor="b" bIns="91425" lIns="91425" spcFirstLastPara="1" rIns="91425" wrap="square" tIns="91425">
            <a:normAutofit/>
          </a:bodyPr>
          <a:lstStyle/>
          <a:p>
            <a:pPr indent="0" lvl="0" marL="292100" marR="317500" rtl="0" algn="l">
              <a:lnSpc>
                <a:spcPct val="100000"/>
              </a:lnSpc>
              <a:spcBef>
                <a:spcPts val="1000"/>
              </a:spcBef>
              <a:spcAft>
                <a:spcPts val="0"/>
              </a:spcAft>
              <a:buSzPts val="5200"/>
              <a:buNone/>
            </a:pPr>
            <a:r>
              <a:rPr b="1" lang="en" sz="2400"/>
              <a:t>Big Data module</a:t>
            </a:r>
            <a:endParaRPr sz="2400"/>
          </a:p>
        </p:txBody>
      </p:sp>
      <p:sp>
        <p:nvSpPr>
          <p:cNvPr id="164" name="Google Shape;16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rPr>
              <a:t>Big data is a result of technological advances and innovations made in the past several decades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Before computers were invented, data was being generated and collected, but challenge was in storing and analyzing data</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Inventions in digital storage, Internet, and computing models like virtualization and cloud computing have transformed the data landscape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Reduction in costs of storage and computing power have led to the beginning of the big data era</a:t>
            </a:r>
            <a:endParaRPr sz="1200">
              <a:solidFill>
                <a:schemeClr val="dk1"/>
              </a:solidFill>
            </a:endParaRPr>
          </a:p>
          <a:p>
            <a:pPr indent="0" lvl="0" marL="0" rtl="0" algn="l">
              <a:lnSpc>
                <a:spcPct val="115000"/>
              </a:lnSpc>
              <a:spcBef>
                <a:spcPts val="1200"/>
              </a:spcBef>
              <a:spcAft>
                <a:spcPts val="1200"/>
              </a:spcAft>
              <a:buSzPts val="1800"/>
              <a:buNone/>
            </a:pPr>
            <a:r>
              <a:t/>
            </a:r>
            <a:endParaRPr sz="1200">
              <a:solidFill>
                <a:schemeClr val="dk1"/>
              </a:solidFill>
            </a:endParaRPr>
          </a:p>
        </p:txBody>
      </p:sp>
      <p:sp>
        <p:nvSpPr>
          <p:cNvPr id="234" name="Google Shape;234;p39"/>
          <p:cNvSpPr txBox="1"/>
          <p:nvPr>
            <p:ph type="title"/>
          </p:nvPr>
        </p:nvSpPr>
        <p:spPr>
          <a:xfrm>
            <a:off x="0" y="0"/>
            <a:ext cx="8520600" cy="10992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SzPts val="3111"/>
              <a:buNone/>
            </a:pPr>
            <a:br>
              <a:rPr b="1" lang="en" sz="1700"/>
            </a:br>
            <a:r>
              <a:rPr b="1" lang="en" sz="1700"/>
              <a:t>Evolution of Big Data</a:t>
            </a:r>
            <a:endParaRPr sz="1700"/>
          </a:p>
          <a:p>
            <a:pPr indent="0" lvl="0" marL="0" rtl="0" algn="l">
              <a:lnSpc>
                <a:spcPct val="100000"/>
              </a:lnSpc>
              <a:spcBef>
                <a:spcPts val="0"/>
              </a:spcBef>
              <a:spcAft>
                <a:spcPts val="0"/>
              </a:spcAft>
              <a:buSzPts val="3111"/>
              <a:buNone/>
            </a:pPr>
            <a:r>
              <a:t/>
            </a:r>
            <a:endParaRPr/>
          </a:p>
        </p:txBody>
      </p:sp>
      <p:sp>
        <p:nvSpPr>
          <p:cNvPr id="235" name="Google Shape;23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rPr>
              <a:t>1960s: When computers were adopted by commercial industries, data was stored in flat files with no data structure imposed</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1970s: Relational data model was invented, triggering the popularity of RDBMS databases and the structured query language SQL</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1990s: Data warehouses were commercialized to gain insights from data using only a subset of huge volumes of transactional data</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2000s: Explosion of Internet brought the need to store unstructured data from web, including audio, video, images and metadata</a:t>
            </a:r>
            <a:endParaRPr sz="1200">
              <a:solidFill>
                <a:schemeClr val="dk1"/>
              </a:solidFill>
            </a:endParaRPr>
          </a:p>
          <a:p>
            <a:pPr indent="0" lvl="0" marL="0" rtl="0" algn="l">
              <a:lnSpc>
                <a:spcPct val="115000"/>
              </a:lnSpc>
              <a:spcBef>
                <a:spcPts val="1200"/>
              </a:spcBef>
              <a:spcAft>
                <a:spcPts val="0"/>
              </a:spcAft>
              <a:buSzPts val="1800"/>
              <a:buNone/>
            </a:pPr>
            <a:r>
              <a:t/>
            </a:r>
            <a:endParaRPr sz="1200">
              <a:solidFill>
                <a:schemeClr val="dk1"/>
              </a:solidFill>
            </a:endParaRPr>
          </a:p>
          <a:p>
            <a:pPr indent="0" lvl="0" marL="0" rtl="0" algn="l">
              <a:lnSpc>
                <a:spcPct val="115000"/>
              </a:lnSpc>
              <a:spcBef>
                <a:spcPts val="1200"/>
              </a:spcBef>
              <a:spcAft>
                <a:spcPts val="1200"/>
              </a:spcAft>
              <a:buSzPts val="1800"/>
              <a:buNone/>
            </a:pPr>
            <a:r>
              <a:t/>
            </a:r>
            <a:endParaRPr sz="1200">
              <a:solidFill>
                <a:schemeClr val="dk1"/>
              </a:solidFill>
            </a:endParaRPr>
          </a:p>
        </p:txBody>
      </p:sp>
      <p:sp>
        <p:nvSpPr>
          <p:cNvPr id="241" name="Google Shape;241;p40"/>
          <p:cNvSpPr txBox="1"/>
          <p:nvPr>
            <p:ph type="title"/>
          </p:nvPr>
        </p:nvSpPr>
        <p:spPr>
          <a:xfrm>
            <a:off x="0" y="0"/>
            <a:ext cx="8520600" cy="10992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SzPts val="3111"/>
              <a:buNone/>
            </a:pPr>
            <a:br>
              <a:rPr b="1" lang="en" sz="1700"/>
            </a:br>
            <a:r>
              <a:rPr b="1" lang="en" sz="1700"/>
              <a:t>Evolution of Big Data: Timeline</a:t>
            </a:r>
            <a:endParaRPr sz="1700"/>
          </a:p>
          <a:p>
            <a:pPr indent="0" lvl="0" marL="0" rtl="0" algn="l">
              <a:lnSpc>
                <a:spcPct val="100000"/>
              </a:lnSpc>
              <a:spcBef>
                <a:spcPts val="0"/>
              </a:spcBef>
              <a:spcAft>
                <a:spcPts val="0"/>
              </a:spcAft>
              <a:buSzPts val="3111"/>
              <a:buNone/>
            </a:pPr>
            <a:r>
              <a:t/>
            </a:r>
            <a:endParaRPr/>
          </a:p>
        </p:txBody>
      </p:sp>
      <p:sp>
        <p:nvSpPr>
          <p:cNvPr id="242" name="Google Shape;2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rPr>
              <a:t>NOSQL databases: Not Only SQL databases, enables high performance processing of large scale data</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Hadoop: A software ecosystem that enables massively parallel computations distributed across thousands of commodity servers in a cluster</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Cloud computing: Allows massive-scale complex computations without the need to maintain expensive hardware and software</a:t>
            </a:r>
            <a:endParaRPr sz="1200">
              <a:solidFill>
                <a:schemeClr val="dk1"/>
              </a:solidFill>
            </a:endParaRPr>
          </a:p>
          <a:p>
            <a:pPr indent="0" lvl="0" marL="0" rtl="0" algn="l">
              <a:lnSpc>
                <a:spcPct val="115000"/>
              </a:lnSpc>
              <a:spcBef>
                <a:spcPts val="1200"/>
              </a:spcBef>
              <a:spcAft>
                <a:spcPts val="1200"/>
              </a:spcAft>
              <a:buSzPts val="1800"/>
              <a:buNone/>
            </a:pPr>
            <a:r>
              <a:t/>
            </a:r>
            <a:endParaRPr sz="1200">
              <a:solidFill>
                <a:schemeClr val="dk1"/>
              </a:solidFill>
            </a:endParaRPr>
          </a:p>
        </p:txBody>
      </p:sp>
      <p:sp>
        <p:nvSpPr>
          <p:cNvPr id="248" name="Google Shape;248;p41"/>
          <p:cNvSpPr txBox="1"/>
          <p:nvPr>
            <p:ph type="title"/>
          </p:nvPr>
        </p:nvSpPr>
        <p:spPr>
          <a:xfrm>
            <a:off x="0" y="0"/>
            <a:ext cx="8520600" cy="10992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SzPts val="3111"/>
              <a:buNone/>
            </a:pPr>
            <a:br>
              <a:rPr b="1" lang="en" sz="1600"/>
            </a:br>
            <a:r>
              <a:rPr b="1" lang="en" sz="1600"/>
              <a:t>Evolution of Big Data: New technologies</a:t>
            </a:r>
            <a:endParaRPr sz="1600"/>
          </a:p>
          <a:p>
            <a:pPr indent="0" lvl="0" marL="0" rtl="0" algn="l">
              <a:lnSpc>
                <a:spcPct val="100000"/>
              </a:lnSpc>
              <a:spcBef>
                <a:spcPts val="0"/>
              </a:spcBef>
              <a:spcAft>
                <a:spcPts val="0"/>
              </a:spcAft>
              <a:buSzPts val="3111"/>
              <a:buNone/>
            </a:pPr>
            <a:r>
              <a:t/>
            </a:r>
            <a:endParaRPr/>
          </a:p>
        </p:txBody>
      </p:sp>
      <p:sp>
        <p:nvSpPr>
          <p:cNvPr id="249" name="Google Shape;24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rPr>
              <a:t>Social media: Messages and information shared between virtual communities via blogs, forums, tweets, Facebook posts, LinkedIn posts, etc.</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Machine-generated data: Data generated without human intervention by hardware, software, medical devices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Business transactions: Data describing business events and relationships between different entities and a business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IOT: Devices connected to the Internet that communicate with each other and produce huge amounts of data and information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Sensors: Measuring devices that capture physical quantities and change them into signals</a:t>
            </a:r>
            <a:endParaRPr sz="1200">
              <a:solidFill>
                <a:schemeClr val="dk1"/>
              </a:solidFill>
            </a:endParaRPr>
          </a:p>
          <a:p>
            <a:pPr indent="0" lvl="0" marL="0" rtl="0" algn="l">
              <a:lnSpc>
                <a:spcPct val="115000"/>
              </a:lnSpc>
              <a:spcBef>
                <a:spcPts val="1200"/>
              </a:spcBef>
              <a:spcAft>
                <a:spcPts val="0"/>
              </a:spcAft>
              <a:buSzPts val="1800"/>
              <a:buNone/>
            </a:pPr>
            <a:r>
              <a:t/>
            </a:r>
            <a:endParaRPr sz="1200">
              <a:solidFill>
                <a:schemeClr val="dk1"/>
              </a:solidFill>
            </a:endParaRPr>
          </a:p>
          <a:p>
            <a:pPr indent="0" lvl="0" marL="0" rtl="0" algn="l">
              <a:lnSpc>
                <a:spcPct val="115000"/>
              </a:lnSpc>
              <a:spcBef>
                <a:spcPts val="1200"/>
              </a:spcBef>
              <a:spcAft>
                <a:spcPts val="1200"/>
              </a:spcAft>
              <a:buSzPts val="1800"/>
              <a:buNone/>
            </a:pPr>
            <a:r>
              <a:t/>
            </a:r>
            <a:endParaRPr sz="1200">
              <a:solidFill>
                <a:schemeClr val="dk1"/>
              </a:solidFill>
            </a:endParaRPr>
          </a:p>
        </p:txBody>
      </p:sp>
      <p:sp>
        <p:nvSpPr>
          <p:cNvPr id="255" name="Google Shape;255;p42"/>
          <p:cNvSpPr txBox="1"/>
          <p:nvPr>
            <p:ph type="title"/>
          </p:nvPr>
        </p:nvSpPr>
        <p:spPr>
          <a:xfrm>
            <a:off x="0" y="0"/>
            <a:ext cx="8520600" cy="10992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SzPts val="3111"/>
              <a:buNone/>
            </a:pPr>
            <a:br>
              <a:rPr b="1" lang="en" sz="1700"/>
            </a:br>
            <a:r>
              <a:rPr b="1" lang="en" sz="1700"/>
              <a:t>Source of Big Data</a:t>
            </a:r>
            <a:endParaRPr sz="1700"/>
          </a:p>
          <a:p>
            <a:pPr indent="0" lvl="0" marL="0" rtl="0" algn="l">
              <a:lnSpc>
                <a:spcPct val="100000"/>
              </a:lnSpc>
              <a:spcBef>
                <a:spcPts val="0"/>
              </a:spcBef>
              <a:spcAft>
                <a:spcPts val="0"/>
              </a:spcAft>
              <a:buSzPts val="3111"/>
              <a:buNone/>
            </a:pPr>
            <a:r>
              <a:t/>
            </a:r>
            <a:endParaRPr/>
          </a:p>
        </p:txBody>
      </p:sp>
      <p:sp>
        <p:nvSpPr>
          <p:cNvPr id="256" name="Google Shape;25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0" y="912775"/>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Structured</a:t>
            </a:r>
            <a:r>
              <a:rPr lang="en" sz="1200">
                <a:solidFill>
                  <a:schemeClr val="dk1"/>
                </a:solidFill>
              </a:rPr>
              <a:t>: Data that has a defined length and format. Examples are numbers, words, dates. Easy to store and analyze. Often managed using SQL</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Semi-structured</a:t>
            </a:r>
            <a:r>
              <a:rPr lang="en" sz="1200">
                <a:solidFill>
                  <a:schemeClr val="dk1"/>
                </a:solidFill>
              </a:rPr>
              <a:t>: Between structured and unstructured, does not conform to a specific format but is self-describing involving simple key-value pairs. Examples are EDI, SWIFT and XML.</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Unstructured</a:t>
            </a:r>
            <a:r>
              <a:rPr lang="en" sz="1200">
                <a:solidFill>
                  <a:schemeClr val="dk1"/>
                </a:solidFill>
              </a:rPr>
              <a:t>: Data that does not follow a specific format. Examples are audio, images, text messages, X-Ray images etc.</a:t>
            </a:r>
            <a:endParaRPr sz="1200">
              <a:solidFill>
                <a:schemeClr val="dk1"/>
              </a:solidFill>
            </a:endParaRPr>
          </a:p>
          <a:p>
            <a:pPr indent="0" lvl="0" marL="0" rtl="0" algn="l">
              <a:lnSpc>
                <a:spcPct val="115000"/>
              </a:lnSpc>
              <a:spcBef>
                <a:spcPts val="1200"/>
              </a:spcBef>
              <a:spcAft>
                <a:spcPts val="0"/>
              </a:spcAft>
              <a:buSzPts val="1800"/>
              <a:buNone/>
            </a:pPr>
            <a:r>
              <a:t/>
            </a:r>
            <a:endParaRPr sz="1200">
              <a:solidFill>
                <a:schemeClr val="dk1"/>
              </a:solidFill>
            </a:endParaRPr>
          </a:p>
          <a:p>
            <a:pPr indent="0" lvl="0" marL="0" rtl="0" algn="l">
              <a:lnSpc>
                <a:spcPct val="115000"/>
              </a:lnSpc>
              <a:spcBef>
                <a:spcPts val="1200"/>
              </a:spcBef>
              <a:spcAft>
                <a:spcPts val="0"/>
              </a:spcAft>
              <a:buSzPts val="1800"/>
              <a:buNone/>
            </a:pPr>
            <a:r>
              <a:t/>
            </a:r>
            <a:endParaRPr sz="1200">
              <a:solidFill>
                <a:schemeClr val="dk1"/>
              </a:solidFill>
            </a:endParaRPr>
          </a:p>
          <a:p>
            <a:pPr indent="0" lvl="0" marL="0" rtl="0" algn="l">
              <a:lnSpc>
                <a:spcPct val="115000"/>
              </a:lnSpc>
              <a:spcBef>
                <a:spcPts val="1200"/>
              </a:spcBef>
              <a:spcAft>
                <a:spcPts val="1200"/>
              </a:spcAft>
              <a:buSzPts val="1800"/>
              <a:buNone/>
            </a:pPr>
            <a:r>
              <a:t/>
            </a:r>
            <a:endParaRPr sz="1200">
              <a:solidFill>
                <a:schemeClr val="dk1"/>
              </a:solidFill>
            </a:endParaRPr>
          </a:p>
        </p:txBody>
      </p:sp>
      <p:sp>
        <p:nvSpPr>
          <p:cNvPr id="262" name="Google Shape;262;p43"/>
          <p:cNvSpPr txBox="1"/>
          <p:nvPr>
            <p:ph type="title"/>
          </p:nvPr>
        </p:nvSpPr>
        <p:spPr>
          <a:xfrm>
            <a:off x="0" y="0"/>
            <a:ext cx="8520600" cy="10992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SzPts val="3111"/>
              <a:buNone/>
            </a:pPr>
            <a:br>
              <a:rPr b="1" lang="en" sz="1700"/>
            </a:br>
            <a:r>
              <a:rPr b="1" lang="en" sz="1700"/>
              <a:t>Format of Big Data</a:t>
            </a:r>
            <a:endParaRPr sz="1700"/>
          </a:p>
          <a:p>
            <a:pPr indent="0" lvl="0" marL="0" rtl="0" algn="l">
              <a:lnSpc>
                <a:spcPct val="100000"/>
              </a:lnSpc>
              <a:spcBef>
                <a:spcPts val="0"/>
              </a:spcBef>
              <a:spcAft>
                <a:spcPts val="0"/>
              </a:spcAft>
              <a:buSzPts val="3111"/>
              <a:buNone/>
            </a:pPr>
            <a:r>
              <a:t/>
            </a:r>
            <a:endParaRPr/>
          </a:p>
        </p:txBody>
      </p:sp>
      <p:sp>
        <p:nvSpPr>
          <p:cNvPr id="263" name="Google Shape;26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0" y="0"/>
            <a:ext cx="85206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77777"/>
              <a:buNone/>
            </a:pPr>
            <a:br>
              <a:rPr b="1" lang="en" sz="1750"/>
            </a:br>
            <a:r>
              <a:rPr b="1" lang="en" sz="1750"/>
              <a:t>Examples of Structured and Machine generated Big Data</a:t>
            </a:r>
            <a:endParaRPr sz="1750"/>
          </a:p>
          <a:p>
            <a:pPr indent="0" lvl="0" marL="0" rtl="0" algn="l">
              <a:lnSpc>
                <a:spcPct val="115000"/>
              </a:lnSpc>
              <a:spcBef>
                <a:spcPts val="0"/>
              </a:spcBef>
              <a:spcAft>
                <a:spcPts val="0"/>
              </a:spcAft>
              <a:buClr>
                <a:schemeClr val="dk1"/>
              </a:buClr>
              <a:buSzPct val="81480"/>
              <a:buFont typeface="Arial"/>
              <a:buNone/>
            </a:pPr>
            <a:r>
              <a:rPr lang="en" sz="1350"/>
              <a:t>Sensor data, web log data, point of sale data, financial data</a:t>
            </a:r>
            <a:endParaRPr sz="1350"/>
          </a:p>
          <a:p>
            <a:pPr indent="0" lvl="0" marL="0" rtl="0" algn="l">
              <a:lnSpc>
                <a:spcPct val="100000"/>
              </a:lnSpc>
              <a:spcBef>
                <a:spcPts val="0"/>
              </a:spcBef>
              <a:spcAft>
                <a:spcPts val="0"/>
              </a:spcAft>
              <a:buSzPct val="111111"/>
              <a:buNone/>
            </a:pPr>
            <a:r>
              <a:t/>
            </a:r>
            <a:endParaRPr/>
          </a:p>
        </p:txBody>
      </p:sp>
      <p:pic>
        <p:nvPicPr>
          <p:cNvPr id="269" name="Google Shape;269;p44"/>
          <p:cNvPicPr preferRelativeResize="0"/>
          <p:nvPr/>
        </p:nvPicPr>
        <p:blipFill rotWithShape="1">
          <a:blip r:embed="rId3">
            <a:alphaModFix/>
          </a:blip>
          <a:srcRect b="0" l="0" r="0" t="0"/>
          <a:stretch/>
        </p:blipFill>
        <p:spPr>
          <a:xfrm>
            <a:off x="152400" y="1251600"/>
            <a:ext cx="5651139" cy="3739500"/>
          </a:xfrm>
          <a:prstGeom prst="rect">
            <a:avLst/>
          </a:prstGeom>
          <a:noFill/>
          <a:ln>
            <a:noFill/>
          </a:ln>
        </p:spPr>
      </p:pic>
      <p:pic>
        <p:nvPicPr>
          <p:cNvPr id="270" name="Google Shape;270;p44"/>
          <p:cNvPicPr preferRelativeResize="0"/>
          <p:nvPr/>
        </p:nvPicPr>
        <p:blipFill rotWithShape="1">
          <a:blip r:embed="rId4">
            <a:alphaModFix/>
          </a:blip>
          <a:srcRect b="0" l="0" r="0" t="0"/>
          <a:stretch/>
        </p:blipFill>
        <p:spPr>
          <a:xfrm>
            <a:off x="5299664" y="1099200"/>
            <a:ext cx="3035661" cy="3213678"/>
          </a:xfrm>
          <a:prstGeom prst="rect">
            <a:avLst/>
          </a:prstGeom>
          <a:noFill/>
          <a:ln>
            <a:noFill/>
          </a:ln>
        </p:spPr>
      </p:pic>
      <p:sp>
        <p:nvSpPr>
          <p:cNvPr id="271" name="Google Shape;27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0" y="0"/>
            <a:ext cx="85206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77777"/>
              <a:buNone/>
            </a:pPr>
            <a:br>
              <a:rPr b="1" lang="en" sz="1750"/>
            </a:br>
            <a:r>
              <a:rPr b="1" lang="en" sz="1750"/>
              <a:t>Examples of Structured and human generated Big Data</a:t>
            </a:r>
            <a:endParaRPr sz="1750"/>
          </a:p>
          <a:p>
            <a:pPr indent="0" lvl="0" marL="0" rtl="0" algn="l">
              <a:lnSpc>
                <a:spcPct val="115000"/>
              </a:lnSpc>
              <a:spcBef>
                <a:spcPts val="0"/>
              </a:spcBef>
              <a:spcAft>
                <a:spcPts val="0"/>
              </a:spcAft>
              <a:buSzPct val="230452"/>
              <a:buNone/>
            </a:pPr>
            <a:r>
              <a:rPr lang="en" sz="1350"/>
              <a:t>Click stream data, website input data, gaming related data</a:t>
            </a:r>
            <a:br>
              <a:rPr lang="en" sz="1350"/>
            </a:br>
            <a:br>
              <a:rPr lang="en" sz="1350"/>
            </a:br>
            <a:r>
              <a:rPr lang="en" sz="1350"/>
              <a:t>Clickstream data is an information trail that a user leaves behind while visiting a website. Typically captured in semi-structured web log files.</a:t>
            </a:r>
            <a:endParaRPr sz="1350"/>
          </a:p>
          <a:p>
            <a:pPr indent="0" lvl="0" marL="0" rtl="0" algn="l">
              <a:lnSpc>
                <a:spcPct val="115000"/>
              </a:lnSpc>
              <a:spcBef>
                <a:spcPts val="0"/>
              </a:spcBef>
              <a:spcAft>
                <a:spcPts val="0"/>
              </a:spcAft>
              <a:buSzPct val="230452"/>
              <a:buNone/>
            </a:pPr>
            <a:r>
              <a:t/>
            </a:r>
            <a:endParaRPr sz="1350"/>
          </a:p>
          <a:p>
            <a:pPr indent="0" lvl="0" marL="0" rtl="0" algn="l">
              <a:lnSpc>
                <a:spcPct val="115000"/>
              </a:lnSpc>
              <a:spcBef>
                <a:spcPts val="0"/>
              </a:spcBef>
              <a:spcAft>
                <a:spcPts val="0"/>
              </a:spcAft>
              <a:buSzPct val="230452"/>
              <a:buNone/>
            </a:pPr>
            <a:r>
              <a:t/>
            </a:r>
            <a:endParaRPr sz="1350"/>
          </a:p>
          <a:p>
            <a:pPr indent="0" lvl="0" marL="0" rtl="0" algn="l">
              <a:lnSpc>
                <a:spcPct val="100000"/>
              </a:lnSpc>
              <a:spcBef>
                <a:spcPts val="0"/>
              </a:spcBef>
              <a:spcAft>
                <a:spcPts val="0"/>
              </a:spcAft>
              <a:buSzPct val="111111"/>
              <a:buNone/>
            </a:pPr>
            <a:r>
              <a:t/>
            </a:r>
            <a:endParaRPr/>
          </a:p>
        </p:txBody>
      </p:sp>
      <p:pic>
        <p:nvPicPr>
          <p:cNvPr id="277" name="Google Shape;277;p45"/>
          <p:cNvPicPr preferRelativeResize="0"/>
          <p:nvPr/>
        </p:nvPicPr>
        <p:blipFill rotWithShape="1">
          <a:blip r:embed="rId3">
            <a:alphaModFix/>
          </a:blip>
          <a:srcRect b="0" l="0" r="0" t="0"/>
          <a:stretch/>
        </p:blipFill>
        <p:spPr>
          <a:xfrm>
            <a:off x="193400" y="2317425"/>
            <a:ext cx="8839200" cy="2136150"/>
          </a:xfrm>
          <a:prstGeom prst="rect">
            <a:avLst/>
          </a:prstGeom>
          <a:noFill/>
          <a:ln>
            <a:noFill/>
          </a:ln>
        </p:spPr>
      </p:pic>
      <p:sp>
        <p:nvSpPr>
          <p:cNvPr id="278" name="Google Shape;27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0" y="0"/>
            <a:ext cx="85206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77777"/>
              <a:buNone/>
            </a:pPr>
            <a:br>
              <a:rPr b="1" lang="en" sz="1750"/>
            </a:br>
            <a:r>
              <a:rPr b="1" lang="en" sz="1750"/>
              <a:t>Examples of Unstructured and human generated Big Data</a:t>
            </a:r>
            <a:endParaRPr b="1" sz="1750"/>
          </a:p>
          <a:p>
            <a:pPr indent="0" lvl="0" marL="0" marR="190500" rtl="0" algn="l">
              <a:lnSpc>
                <a:spcPct val="115000"/>
              </a:lnSpc>
              <a:spcBef>
                <a:spcPts val="0"/>
              </a:spcBef>
              <a:spcAft>
                <a:spcPts val="0"/>
              </a:spcAft>
              <a:buSzPct val="135265"/>
              <a:buNone/>
            </a:pPr>
            <a:r>
              <a:t/>
            </a:r>
            <a:endParaRPr b="1" sz="2300"/>
          </a:p>
          <a:p>
            <a:pPr indent="0" lvl="0" marL="0" rtl="0" algn="l">
              <a:lnSpc>
                <a:spcPct val="115000"/>
              </a:lnSpc>
              <a:spcBef>
                <a:spcPts val="0"/>
              </a:spcBef>
              <a:spcAft>
                <a:spcPts val="0"/>
              </a:spcAft>
              <a:buSzPct val="230452"/>
              <a:buNone/>
            </a:pPr>
            <a:r>
              <a:rPr lang="en" sz="1350"/>
              <a:t>Social media data, mobile data, website content, corporate textual data</a:t>
            </a:r>
            <a:endParaRPr sz="1350"/>
          </a:p>
          <a:p>
            <a:pPr indent="0" lvl="0" marL="0" rtl="0" algn="l">
              <a:lnSpc>
                <a:spcPct val="115000"/>
              </a:lnSpc>
              <a:spcBef>
                <a:spcPts val="0"/>
              </a:spcBef>
              <a:spcAft>
                <a:spcPts val="0"/>
              </a:spcAft>
              <a:buSzPct val="173417"/>
              <a:buNone/>
            </a:pPr>
            <a:r>
              <a:t/>
            </a:r>
            <a:endParaRPr sz="1794"/>
          </a:p>
          <a:p>
            <a:pPr indent="0" lvl="0" marL="0" rtl="0" algn="l">
              <a:lnSpc>
                <a:spcPct val="115000"/>
              </a:lnSpc>
              <a:spcBef>
                <a:spcPts val="0"/>
              </a:spcBef>
              <a:spcAft>
                <a:spcPts val="0"/>
              </a:spcAft>
              <a:buSzPct val="239316"/>
              <a:buNone/>
            </a:pPr>
            <a:r>
              <a:t/>
            </a:r>
            <a:endParaRPr sz="1300"/>
          </a:p>
          <a:p>
            <a:pPr indent="0" lvl="0" marL="0" rtl="0" algn="l">
              <a:lnSpc>
                <a:spcPct val="115000"/>
              </a:lnSpc>
              <a:spcBef>
                <a:spcPts val="0"/>
              </a:spcBef>
              <a:spcAft>
                <a:spcPts val="0"/>
              </a:spcAft>
              <a:buSzPct val="239316"/>
              <a:buNone/>
            </a:pPr>
            <a:r>
              <a:rPr b="1" lang="en" sz="1300"/>
              <a:t>Every 60 seconds ….</a:t>
            </a:r>
            <a:endParaRPr b="1" sz="1300"/>
          </a:p>
          <a:p>
            <a:pPr indent="-302958" lvl="0" marL="457200" rtl="0" algn="l">
              <a:lnSpc>
                <a:spcPct val="115000"/>
              </a:lnSpc>
              <a:spcBef>
                <a:spcPts val="1200"/>
              </a:spcBef>
              <a:spcAft>
                <a:spcPts val="0"/>
              </a:spcAft>
              <a:buSzPct val="100000"/>
              <a:buChar char="●"/>
            </a:pPr>
            <a:r>
              <a:rPr lang="en" sz="1300"/>
              <a:t>Search engine Google serves more that 694,445 queries</a:t>
            </a:r>
            <a:br>
              <a:rPr lang="en" sz="1300"/>
            </a:br>
            <a:endParaRPr sz="1300"/>
          </a:p>
          <a:p>
            <a:pPr indent="-302958" lvl="0" marL="457200" rtl="0" algn="l">
              <a:lnSpc>
                <a:spcPct val="115000"/>
              </a:lnSpc>
              <a:spcBef>
                <a:spcPts val="0"/>
              </a:spcBef>
              <a:spcAft>
                <a:spcPts val="0"/>
              </a:spcAft>
              <a:buSzPct val="100000"/>
              <a:buChar char="●"/>
            </a:pPr>
            <a:r>
              <a:rPr lang="en" sz="1300"/>
              <a:t>6,600+ pictures are uploaded on Flickr</a:t>
            </a:r>
            <a:br>
              <a:rPr lang="en" sz="1300"/>
            </a:br>
            <a:endParaRPr sz="1300"/>
          </a:p>
          <a:p>
            <a:pPr indent="-302958" lvl="0" marL="457200" rtl="0" algn="l">
              <a:lnSpc>
                <a:spcPct val="115000"/>
              </a:lnSpc>
              <a:spcBef>
                <a:spcPts val="0"/>
              </a:spcBef>
              <a:spcAft>
                <a:spcPts val="0"/>
              </a:spcAft>
              <a:buSzPct val="100000"/>
              <a:buChar char="●"/>
            </a:pPr>
            <a:r>
              <a:rPr lang="en" sz="1300"/>
              <a:t>600+ videos are uploaded on YouTube videos, amounting to 25+ hours of content</a:t>
            </a:r>
            <a:br>
              <a:rPr lang="en" sz="1300"/>
            </a:br>
            <a:endParaRPr sz="1300"/>
          </a:p>
          <a:p>
            <a:pPr indent="-302958" lvl="0" marL="457200" rtl="0" algn="l">
              <a:lnSpc>
                <a:spcPct val="115000"/>
              </a:lnSpc>
              <a:spcBef>
                <a:spcPts val="0"/>
              </a:spcBef>
              <a:spcAft>
                <a:spcPts val="0"/>
              </a:spcAft>
              <a:buSzPct val="100000"/>
              <a:buChar char="●"/>
            </a:pPr>
            <a:r>
              <a:rPr lang="en" sz="1300"/>
              <a:t>695,000 status updates, 79,364 wall posts and 510,040 comments are published on Social Networking site Facebook</a:t>
            </a:r>
            <a:endParaRPr sz="1300"/>
          </a:p>
          <a:p>
            <a:pPr indent="0" lvl="0" marL="0" rtl="0" algn="l">
              <a:lnSpc>
                <a:spcPct val="115000"/>
              </a:lnSpc>
              <a:spcBef>
                <a:spcPts val="1200"/>
              </a:spcBef>
              <a:spcAft>
                <a:spcPts val="0"/>
              </a:spcAft>
              <a:buSzPct val="239316"/>
              <a:buNone/>
            </a:pPr>
            <a:r>
              <a:t/>
            </a:r>
            <a:endParaRPr sz="1300"/>
          </a:p>
          <a:p>
            <a:pPr indent="0" lvl="0" marL="0" rtl="0" algn="l">
              <a:lnSpc>
                <a:spcPct val="100000"/>
              </a:lnSpc>
              <a:spcBef>
                <a:spcPts val="0"/>
              </a:spcBef>
              <a:spcAft>
                <a:spcPts val="0"/>
              </a:spcAft>
              <a:buSzPct val="239316"/>
              <a:buNone/>
            </a:pPr>
            <a:r>
              <a:t/>
            </a:r>
            <a:endParaRPr sz="1300"/>
          </a:p>
        </p:txBody>
      </p:sp>
      <p:sp>
        <p:nvSpPr>
          <p:cNvPr id="284" name="Google Shape;28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0" y="0"/>
            <a:ext cx="85206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77777"/>
              <a:buNone/>
            </a:pPr>
            <a:br>
              <a:rPr b="1" lang="en" sz="1750"/>
            </a:br>
            <a:r>
              <a:rPr b="1" lang="en" sz="1750"/>
              <a:t>Summary</a:t>
            </a:r>
            <a:endParaRPr b="1" sz="1750"/>
          </a:p>
          <a:p>
            <a:pPr indent="0" lvl="0" marL="0" marR="190500" rtl="0" algn="l">
              <a:lnSpc>
                <a:spcPct val="115000"/>
              </a:lnSpc>
              <a:spcBef>
                <a:spcPts val="0"/>
              </a:spcBef>
              <a:spcAft>
                <a:spcPts val="0"/>
              </a:spcAft>
              <a:buSzPct val="135265"/>
              <a:buNone/>
            </a:pPr>
            <a:r>
              <a:t/>
            </a:r>
            <a:endParaRPr b="1" sz="2300"/>
          </a:p>
          <a:p>
            <a:pPr indent="-302958" lvl="0" marL="457200" rtl="0" algn="l">
              <a:lnSpc>
                <a:spcPct val="115000"/>
              </a:lnSpc>
              <a:spcBef>
                <a:spcPts val="1200"/>
              </a:spcBef>
              <a:spcAft>
                <a:spcPts val="0"/>
              </a:spcAft>
              <a:buSzPct val="100000"/>
              <a:buChar char="●"/>
            </a:pPr>
            <a:r>
              <a:rPr lang="en" sz="1300"/>
              <a:t>Big data defined by four Vs:</a:t>
            </a:r>
            <a:r>
              <a:rPr b="1" lang="en" sz="1300"/>
              <a:t> Volume, velocity, variety and veracity</a:t>
            </a:r>
            <a:br>
              <a:rPr lang="en" sz="1300"/>
            </a:br>
            <a:endParaRPr sz="1300"/>
          </a:p>
          <a:p>
            <a:pPr indent="-302958" lvl="0" marL="457200" rtl="0" algn="l">
              <a:lnSpc>
                <a:spcPct val="115000"/>
              </a:lnSpc>
              <a:spcBef>
                <a:spcPts val="0"/>
              </a:spcBef>
              <a:spcAft>
                <a:spcPts val="0"/>
              </a:spcAft>
              <a:buSzPct val="100000"/>
              <a:buChar char="●"/>
            </a:pPr>
            <a:r>
              <a:rPr lang="en" sz="1300"/>
              <a:t>Sources of big data include </a:t>
            </a:r>
            <a:r>
              <a:rPr b="1" lang="en" sz="1300"/>
              <a:t>machine generated data</a:t>
            </a:r>
            <a:r>
              <a:rPr lang="en" sz="1300"/>
              <a:t>, business transaction data, social media data, IOT and sensors</a:t>
            </a:r>
            <a:br>
              <a:rPr lang="en" sz="1300"/>
            </a:br>
            <a:endParaRPr sz="1300"/>
          </a:p>
          <a:p>
            <a:pPr indent="-302958" lvl="0" marL="457200" rtl="0" algn="l">
              <a:lnSpc>
                <a:spcPct val="115000"/>
              </a:lnSpc>
              <a:spcBef>
                <a:spcPts val="0"/>
              </a:spcBef>
              <a:spcAft>
                <a:spcPts val="0"/>
              </a:spcAft>
              <a:buSzPct val="100000"/>
              <a:buChar char="●"/>
            </a:pPr>
            <a:r>
              <a:rPr lang="en" sz="1300"/>
              <a:t>Three formats of big data: </a:t>
            </a:r>
            <a:r>
              <a:rPr b="1" lang="en" sz="1300"/>
              <a:t>Structured, semi-structured and unstructured</a:t>
            </a:r>
            <a:br>
              <a:rPr b="1" lang="en" sz="1300"/>
            </a:br>
            <a:endParaRPr b="1" sz="1300"/>
          </a:p>
          <a:p>
            <a:pPr indent="-302958" lvl="0" marL="457200" rtl="0" algn="l">
              <a:lnSpc>
                <a:spcPct val="115000"/>
              </a:lnSpc>
              <a:spcBef>
                <a:spcPts val="0"/>
              </a:spcBef>
              <a:spcAft>
                <a:spcPts val="0"/>
              </a:spcAft>
              <a:buSzPct val="100000"/>
              <a:buChar char="●"/>
            </a:pPr>
            <a:r>
              <a:rPr lang="en" sz="1300"/>
              <a:t>Hadoop ecosystem, NoSQL databases and cloud services are technologies supporting Big Data processing and analysis.</a:t>
            </a:r>
            <a:br>
              <a:rPr lang="en" sz="1300"/>
            </a:br>
            <a:endParaRPr sz="1300"/>
          </a:p>
          <a:p>
            <a:pPr indent="-302958" lvl="0" marL="457200" rtl="0" algn="l">
              <a:lnSpc>
                <a:spcPct val="115000"/>
              </a:lnSpc>
              <a:spcBef>
                <a:spcPts val="0"/>
              </a:spcBef>
              <a:spcAft>
                <a:spcPts val="0"/>
              </a:spcAft>
              <a:buSzPct val="100000"/>
              <a:buChar char="●"/>
            </a:pPr>
            <a:r>
              <a:rPr lang="en" sz="1300"/>
              <a:t>Big data analytics is used to derive insights from the data and is what provides value to the data</a:t>
            </a:r>
            <a:endParaRPr sz="1300"/>
          </a:p>
          <a:p>
            <a:pPr indent="0" lvl="0" marL="0" rtl="0" algn="l">
              <a:lnSpc>
                <a:spcPct val="115000"/>
              </a:lnSpc>
              <a:spcBef>
                <a:spcPts val="1200"/>
              </a:spcBef>
              <a:spcAft>
                <a:spcPts val="0"/>
              </a:spcAft>
              <a:buSzPct val="239316"/>
              <a:buNone/>
            </a:pPr>
            <a:r>
              <a:t/>
            </a:r>
            <a:endParaRPr sz="1300"/>
          </a:p>
          <a:p>
            <a:pPr indent="0" lvl="0" marL="0" rtl="0" algn="l">
              <a:lnSpc>
                <a:spcPct val="115000"/>
              </a:lnSpc>
              <a:spcBef>
                <a:spcPts val="1200"/>
              </a:spcBef>
              <a:spcAft>
                <a:spcPts val="0"/>
              </a:spcAft>
              <a:buSzPct val="230452"/>
              <a:buNone/>
            </a:pPr>
            <a:r>
              <a:t/>
            </a:r>
            <a:endParaRPr sz="1350"/>
          </a:p>
          <a:p>
            <a:pPr indent="0" lvl="0" marL="0" rtl="0" algn="l">
              <a:lnSpc>
                <a:spcPct val="100000"/>
              </a:lnSpc>
              <a:spcBef>
                <a:spcPts val="0"/>
              </a:spcBef>
              <a:spcAft>
                <a:spcPts val="0"/>
              </a:spcAft>
              <a:buSzPct val="111111"/>
              <a:buNone/>
            </a:pPr>
            <a:r>
              <a:t/>
            </a:r>
            <a:endParaRPr/>
          </a:p>
        </p:txBody>
      </p:sp>
      <p:sp>
        <p:nvSpPr>
          <p:cNvPr id="290" name="Google Shape;29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nvSpPr>
        <p:spPr>
          <a:xfrm>
            <a:off x="0" y="1714500"/>
            <a:ext cx="9040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chemeClr val="dk1"/>
                </a:solidFill>
              </a:rPr>
              <a:t>Part 2  </a:t>
            </a:r>
            <a:r>
              <a:rPr b="1" i="0" lang="en" sz="2400" u="none" cap="none" strike="noStrike">
                <a:solidFill>
                  <a:schemeClr val="dk1"/>
                </a:solidFill>
                <a:latin typeface="Arial"/>
                <a:ea typeface="Arial"/>
                <a:cs typeface="Arial"/>
                <a:sym typeface="Arial"/>
              </a:rPr>
              <a:t>From parallel computing to distributed computing </a:t>
            </a:r>
            <a:endParaRPr b="1" i="0" sz="1600" u="none" cap="none" strike="noStrike">
              <a:solidFill>
                <a:schemeClr val="dk1"/>
              </a:solidFill>
              <a:latin typeface="Arial"/>
              <a:ea typeface="Arial"/>
              <a:cs typeface="Arial"/>
              <a:sym typeface="Arial"/>
            </a:endParaRPr>
          </a:p>
        </p:txBody>
      </p:sp>
      <p:sp>
        <p:nvSpPr>
          <p:cNvPr id="296" name="Google Shape;296;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ctrTitle"/>
          </p:nvPr>
        </p:nvSpPr>
        <p:spPr>
          <a:xfrm>
            <a:off x="0" y="1858975"/>
            <a:ext cx="8520600" cy="917100"/>
          </a:xfrm>
          <a:prstGeom prst="rect">
            <a:avLst/>
          </a:prstGeom>
          <a:noFill/>
          <a:ln>
            <a:noFill/>
          </a:ln>
        </p:spPr>
        <p:txBody>
          <a:bodyPr anchorCtr="0" anchor="b" bIns="91425" lIns="91425" spcFirstLastPara="1" rIns="91425" wrap="square" tIns="91425">
            <a:normAutofit/>
          </a:bodyPr>
          <a:lstStyle/>
          <a:p>
            <a:pPr indent="0" lvl="0" marL="292100" marR="317500" rtl="0" algn="l">
              <a:lnSpc>
                <a:spcPct val="100000"/>
              </a:lnSpc>
              <a:spcBef>
                <a:spcPts val="1000"/>
              </a:spcBef>
              <a:spcAft>
                <a:spcPts val="0"/>
              </a:spcAft>
              <a:buSzPts val="5200"/>
              <a:buNone/>
            </a:pPr>
            <a:r>
              <a:rPr b="1" lang="en" sz="2400"/>
              <a:t>Part 1: Big Data</a:t>
            </a:r>
            <a:endParaRPr sz="2400"/>
          </a:p>
        </p:txBody>
      </p:sp>
      <p:sp>
        <p:nvSpPr>
          <p:cNvPr id="170" name="Google Shape;17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77777"/>
              <a:buNone/>
            </a:pPr>
            <a:br>
              <a:rPr b="1" lang="en" sz="1750"/>
            </a:br>
            <a:r>
              <a:rPr b="1" lang="en" sz="1750"/>
              <a:t>Difference between Parallel Computing and Distributed Computing</a:t>
            </a:r>
            <a:endParaRPr b="1" sz="1750"/>
          </a:p>
          <a:p>
            <a:pPr indent="0" lvl="0" marL="0" rtl="0" algn="l">
              <a:lnSpc>
                <a:spcPct val="115000"/>
              </a:lnSpc>
              <a:spcBef>
                <a:spcPts val="0"/>
              </a:spcBef>
              <a:spcAft>
                <a:spcPts val="0"/>
              </a:spcAft>
              <a:buSzPct val="282828"/>
              <a:buNone/>
            </a:pPr>
            <a:r>
              <a:t/>
            </a:r>
            <a:endParaRPr sz="1100"/>
          </a:p>
          <a:p>
            <a:pPr indent="0" lvl="0" marL="0" marR="190500" rtl="0" algn="l">
              <a:lnSpc>
                <a:spcPct val="115000"/>
              </a:lnSpc>
              <a:spcBef>
                <a:spcPts val="0"/>
              </a:spcBef>
              <a:spcAft>
                <a:spcPts val="0"/>
              </a:spcAft>
              <a:buSzPct val="239316"/>
              <a:buNone/>
            </a:pPr>
            <a:r>
              <a:t/>
            </a:r>
            <a:endParaRPr b="1" sz="1300"/>
          </a:p>
          <a:p>
            <a:pPr indent="0" lvl="0" marL="0" marR="190500" rtl="0" algn="l">
              <a:lnSpc>
                <a:spcPct val="115000"/>
              </a:lnSpc>
              <a:spcBef>
                <a:spcPts val="0"/>
              </a:spcBef>
              <a:spcAft>
                <a:spcPts val="0"/>
              </a:spcAft>
              <a:buSzPct val="239316"/>
              <a:buNone/>
            </a:pPr>
            <a:r>
              <a:t/>
            </a:r>
            <a:endParaRPr sz="1300"/>
          </a:p>
          <a:p>
            <a:pPr indent="0" lvl="0" marL="0" rtl="0" algn="l">
              <a:lnSpc>
                <a:spcPct val="115000"/>
              </a:lnSpc>
              <a:spcBef>
                <a:spcPts val="0"/>
              </a:spcBef>
              <a:spcAft>
                <a:spcPts val="0"/>
              </a:spcAft>
              <a:buSzPct val="239316"/>
              <a:buNone/>
            </a:pPr>
            <a:r>
              <a:rPr b="1" lang="en" sz="1300"/>
              <a:t>Parallel Computing:</a:t>
            </a:r>
            <a:endParaRPr b="1" sz="1300"/>
          </a:p>
          <a:p>
            <a:pPr indent="-302895" lvl="0" marL="457200" rtl="0" algn="l">
              <a:lnSpc>
                <a:spcPct val="115000"/>
              </a:lnSpc>
              <a:spcBef>
                <a:spcPts val="0"/>
              </a:spcBef>
              <a:spcAft>
                <a:spcPts val="0"/>
              </a:spcAft>
              <a:buSzPct val="100000"/>
              <a:buChar char="●"/>
            </a:pPr>
            <a:r>
              <a:rPr lang="en" sz="1300"/>
              <a:t>In parallel computing </a:t>
            </a:r>
            <a:r>
              <a:rPr b="1" lang="en" sz="1300"/>
              <a:t>multiple processors performs multiple tasks </a:t>
            </a:r>
            <a:r>
              <a:rPr lang="en" sz="1300"/>
              <a:t>assigned to them simultaneously. </a:t>
            </a:r>
            <a:endParaRPr sz="1300"/>
          </a:p>
          <a:p>
            <a:pPr indent="0" lvl="0" marL="457200" rtl="0" algn="l">
              <a:lnSpc>
                <a:spcPct val="115000"/>
              </a:lnSpc>
              <a:spcBef>
                <a:spcPts val="0"/>
              </a:spcBef>
              <a:spcAft>
                <a:spcPts val="0"/>
              </a:spcAft>
              <a:buSzPct val="239316"/>
              <a:buNone/>
            </a:pPr>
            <a:r>
              <a:t/>
            </a:r>
            <a:endParaRPr sz="1300"/>
          </a:p>
          <a:p>
            <a:pPr indent="-328612" lvl="0" marL="457200" rtl="0" algn="l">
              <a:lnSpc>
                <a:spcPct val="115000"/>
              </a:lnSpc>
              <a:spcBef>
                <a:spcPts val="0"/>
              </a:spcBef>
              <a:spcAft>
                <a:spcPts val="0"/>
              </a:spcAft>
              <a:buSzPct val="134615"/>
              <a:buChar char="●"/>
            </a:pPr>
            <a:r>
              <a:rPr lang="en" sz="1300"/>
              <a:t>Memory in parallel systems can either be shared or distributed. Parallel computing provides concurrency and saves time and money.</a:t>
            </a:r>
            <a:br>
              <a:rPr lang="en" sz="1750"/>
            </a:br>
            <a:endParaRPr sz="1750"/>
          </a:p>
          <a:p>
            <a:pPr indent="0" lvl="0" marL="0" rtl="0" algn="l">
              <a:lnSpc>
                <a:spcPct val="100000"/>
              </a:lnSpc>
              <a:spcBef>
                <a:spcPts val="0"/>
              </a:spcBef>
              <a:spcAft>
                <a:spcPts val="0"/>
              </a:spcAft>
              <a:buSzPct val="111111"/>
              <a:buNone/>
            </a:pPr>
            <a:r>
              <a:t/>
            </a:r>
            <a:endParaRPr/>
          </a:p>
        </p:txBody>
      </p:sp>
      <p:sp>
        <p:nvSpPr>
          <p:cNvPr id="302" name="Google Shape;30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50"/>
          <p:cNvSpPr txBox="1"/>
          <p:nvPr/>
        </p:nvSpPr>
        <p:spPr>
          <a:xfrm>
            <a:off x="558425" y="96700"/>
            <a:ext cx="5517900" cy="4076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880000"/>
                </a:solidFill>
                <a:highlight>
                  <a:srgbClr val="EEEEEE"/>
                </a:highlight>
                <a:latin typeface="Courier New"/>
                <a:ea typeface="Courier New"/>
                <a:cs typeface="Courier New"/>
                <a:sym typeface="Courier New"/>
              </a:rPr>
              <a:t>#!/usr/bin/python</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88"/>
                </a:solidFill>
                <a:highlight>
                  <a:srgbClr val="EEEEEE"/>
                </a:highlight>
                <a:latin typeface="Courier New"/>
                <a:ea typeface="Courier New"/>
                <a:cs typeface="Courier New"/>
                <a:sym typeface="Courier New"/>
              </a:rPr>
              <a:t>import</a:t>
            </a:r>
            <a:r>
              <a:rPr b="0" i="0" lang="en" sz="1150" u="none" cap="none" strike="noStrike">
                <a:solidFill>
                  <a:srgbClr val="000000"/>
                </a:solidFill>
                <a:highlight>
                  <a:srgbClr val="EEEEEE"/>
                </a:highlight>
                <a:latin typeface="Courier New"/>
                <a:ea typeface="Courier New"/>
                <a:cs typeface="Courier New"/>
                <a:sym typeface="Courier New"/>
              </a:rPr>
              <a:t> thread</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88"/>
                </a:solidFill>
                <a:highlight>
                  <a:srgbClr val="EEEEEE"/>
                </a:highlight>
                <a:latin typeface="Courier New"/>
                <a:ea typeface="Courier New"/>
                <a:cs typeface="Courier New"/>
                <a:sym typeface="Courier New"/>
              </a:rPr>
              <a:t>import</a:t>
            </a:r>
            <a:r>
              <a:rPr b="0" i="0" lang="en" sz="1150" u="none" cap="none" strike="noStrike">
                <a:solidFill>
                  <a:srgbClr val="000000"/>
                </a:solidFill>
                <a:highlight>
                  <a:srgbClr val="EEEEEE"/>
                </a:highlight>
                <a:latin typeface="Courier New"/>
                <a:ea typeface="Courier New"/>
                <a:cs typeface="Courier New"/>
                <a:sym typeface="Courier New"/>
              </a:rPr>
              <a:t> time</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880000"/>
                </a:solidFill>
                <a:highlight>
                  <a:srgbClr val="EEEEEE"/>
                </a:highlight>
                <a:latin typeface="Courier New"/>
                <a:ea typeface="Courier New"/>
                <a:cs typeface="Courier New"/>
                <a:sym typeface="Courier New"/>
              </a:rPr>
              <a:t># Define a function for the thread</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88"/>
                </a:solidFill>
                <a:highlight>
                  <a:srgbClr val="EEEEEE"/>
                </a:highlight>
                <a:latin typeface="Courier New"/>
                <a:ea typeface="Courier New"/>
                <a:cs typeface="Courier New"/>
                <a:sym typeface="Courier New"/>
              </a:rPr>
              <a:t>def</a:t>
            </a:r>
            <a:r>
              <a:rPr b="0" i="0" lang="en" sz="1150" u="none" cap="none" strike="noStrike">
                <a:solidFill>
                  <a:srgbClr val="000000"/>
                </a:solidFill>
                <a:highlight>
                  <a:srgbClr val="EEEEEE"/>
                </a:highlight>
                <a:latin typeface="Courier New"/>
                <a:ea typeface="Courier New"/>
                <a:cs typeface="Courier New"/>
                <a:sym typeface="Courier New"/>
              </a:rPr>
              <a:t> print_time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threadName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delay</a:t>
            </a:r>
            <a:r>
              <a:rPr b="0" i="0" lang="en" sz="1150" u="none" cap="none" strike="noStrike">
                <a:solidFill>
                  <a:srgbClr val="666600"/>
                </a:solidFill>
                <a:highlight>
                  <a:srgbClr val="EEEEEE"/>
                </a:highlight>
                <a:latin typeface="Courier New"/>
                <a:ea typeface="Courier New"/>
                <a:cs typeface="Courier New"/>
                <a:sym typeface="Courier New"/>
              </a:rPr>
              <a:t>):</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highlight>
                  <a:srgbClr val="EEEEEE"/>
                </a:highlight>
                <a:latin typeface="Courier New"/>
                <a:ea typeface="Courier New"/>
                <a:cs typeface="Courier New"/>
                <a:sym typeface="Courier New"/>
              </a:rPr>
              <a:t>   count </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6666"/>
                </a:solidFill>
                <a:highlight>
                  <a:srgbClr val="EEEEEE"/>
                </a:highlight>
                <a:latin typeface="Courier New"/>
                <a:ea typeface="Courier New"/>
                <a:cs typeface="Courier New"/>
                <a:sym typeface="Courier New"/>
              </a:rPr>
              <a:t>0</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0088"/>
                </a:solidFill>
                <a:highlight>
                  <a:srgbClr val="EEEEEE"/>
                </a:highlight>
                <a:latin typeface="Courier New"/>
                <a:ea typeface="Courier New"/>
                <a:cs typeface="Courier New"/>
                <a:sym typeface="Courier New"/>
              </a:rPr>
              <a:t>while</a:t>
            </a:r>
            <a:r>
              <a:rPr b="0" i="0" lang="en" sz="1150" u="none" cap="none" strike="noStrike">
                <a:solidFill>
                  <a:srgbClr val="000000"/>
                </a:solidFill>
                <a:highlight>
                  <a:srgbClr val="EEEEEE"/>
                </a:highlight>
                <a:latin typeface="Courier New"/>
                <a:ea typeface="Courier New"/>
                <a:cs typeface="Courier New"/>
                <a:sym typeface="Courier New"/>
              </a:rPr>
              <a:t> count </a:t>
            </a:r>
            <a:r>
              <a:rPr b="0" i="0" lang="en" sz="1150" u="none" cap="none" strike="noStrike">
                <a:solidFill>
                  <a:srgbClr val="666600"/>
                </a:solidFill>
                <a:highlight>
                  <a:srgbClr val="EEEEEE"/>
                </a:highlight>
                <a:latin typeface="Courier New"/>
                <a:ea typeface="Courier New"/>
                <a:cs typeface="Courier New"/>
                <a:sym typeface="Courier New"/>
              </a:rPr>
              <a:t>&lt;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6666"/>
                </a:solidFill>
                <a:highlight>
                  <a:srgbClr val="EEEEEE"/>
                </a:highlight>
                <a:latin typeface="Courier New"/>
                <a:ea typeface="Courier New"/>
                <a:cs typeface="Courier New"/>
                <a:sym typeface="Courier New"/>
              </a:rPr>
              <a:t>5</a:t>
            </a:r>
            <a:r>
              <a:rPr b="0" i="0" lang="en" sz="1150" u="none" cap="none" strike="noStrike">
                <a:solidFill>
                  <a:srgbClr val="666600"/>
                </a:solidFill>
                <a:highlight>
                  <a:srgbClr val="EEEEEE"/>
                </a:highlight>
                <a:latin typeface="Courier New"/>
                <a:ea typeface="Courier New"/>
                <a:cs typeface="Courier New"/>
                <a:sym typeface="Courier New"/>
              </a:rPr>
              <a:t>:</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highlight>
                  <a:srgbClr val="EEEEEE"/>
                </a:highlight>
                <a:latin typeface="Courier New"/>
                <a:ea typeface="Courier New"/>
                <a:cs typeface="Courier New"/>
                <a:sym typeface="Courier New"/>
              </a:rPr>
              <a:t>      time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sleep</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delay</a:t>
            </a:r>
            <a:r>
              <a:rPr b="0" i="0" lang="en" sz="1150" u="none" cap="none" strike="noStrike">
                <a:solidFill>
                  <a:srgbClr val="666600"/>
                </a:solidFill>
                <a:highlight>
                  <a:srgbClr val="EEEEEE"/>
                </a:highlight>
                <a:latin typeface="Courier New"/>
                <a:ea typeface="Courier New"/>
                <a:cs typeface="Courier New"/>
                <a:sym typeface="Courier New"/>
              </a:rPr>
              <a:t>)</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highlight>
                  <a:srgbClr val="EEEEEE"/>
                </a:highlight>
                <a:latin typeface="Courier New"/>
                <a:ea typeface="Courier New"/>
                <a:cs typeface="Courier New"/>
                <a:sym typeface="Courier New"/>
              </a:rPr>
              <a:t>      count </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6666"/>
                </a:solidFill>
                <a:highlight>
                  <a:srgbClr val="EEEEEE"/>
                </a:highlight>
                <a:latin typeface="Courier New"/>
                <a:ea typeface="Courier New"/>
                <a:cs typeface="Courier New"/>
                <a:sym typeface="Courier New"/>
              </a:rPr>
              <a:t>1</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0088"/>
                </a:solidFill>
                <a:highlight>
                  <a:srgbClr val="EEEEEE"/>
                </a:highlight>
                <a:latin typeface="Courier New"/>
                <a:ea typeface="Courier New"/>
                <a:cs typeface="Courier New"/>
                <a:sym typeface="Courier New"/>
              </a:rPr>
              <a:t>print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8800"/>
                </a:solidFill>
                <a:highlight>
                  <a:srgbClr val="EEEEEE"/>
                </a:highlight>
                <a:latin typeface="Courier New"/>
                <a:ea typeface="Courier New"/>
                <a:cs typeface="Courier New"/>
                <a:sym typeface="Courier New"/>
              </a:rPr>
              <a:t>"%s: %s"</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threadName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time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ctime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time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time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666600"/>
                </a:solidFill>
                <a:highlight>
                  <a:srgbClr val="EEEEEE"/>
                </a:highlight>
                <a:latin typeface="Courier New"/>
                <a:ea typeface="Courier New"/>
                <a:cs typeface="Courier New"/>
                <a:sym typeface="Courier New"/>
              </a:rPr>
              <a:t>)</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880000"/>
                </a:solidFill>
                <a:highlight>
                  <a:srgbClr val="EEEEEE"/>
                </a:highlight>
                <a:latin typeface="Courier New"/>
                <a:ea typeface="Courier New"/>
                <a:cs typeface="Courier New"/>
                <a:sym typeface="Courier New"/>
              </a:rPr>
              <a:t># Create two threads as follows</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88"/>
                </a:solidFill>
                <a:highlight>
                  <a:srgbClr val="EEEEEE"/>
                </a:highlight>
                <a:latin typeface="Courier New"/>
                <a:ea typeface="Courier New"/>
                <a:cs typeface="Courier New"/>
                <a:sym typeface="Courier New"/>
              </a:rPr>
              <a:t>try</a:t>
            </a:r>
            <a:r>
              <a:rPr b="0" i="0" lang="en" sz="1150" u="none" cap="none" strike="noStrike">
                <a:solidFill>
                  <a:srgbClr val="666600"/>
                </a:solidFill>
                <a:highlight>
                  <a:srgbClr val="EEEEEE"/>
                </a:highlight>
                <a:latin typeface="Courier New"/>
                <a:ea typeface="Courier New"/>
                <a:cs typeface="Courier New"/>
                <a:sym typeface="Courier New"/>
              </a:rPr>
              <a:t>:</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highlight>
                  <a:srgbClr val="EEEEEE"/>
                </a:highlight>
                <a:latin typeface="Courier New"/>
                <a:ea typeface="Courier New"/>
                <a:cs typeface="Courier New"/>
                <a:sym typeface="Courier New"/>
              </a:rPr>
              <a:t>   thread</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start_new_thread</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print_time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8800"/>
                </a:solidFill>
                <a:highlight>
                  <a:srgbClr val="EEEEEE"/>
                </a:highlight>
                <a:latin typeface="Courier New"/>
                <a:ea typeface="Courier New"/>
                <a:cs typeface="Courier New"/>
                <a:sym typeface="Courier New"/>
              </a:rPr>
              <a:t>"Thread-1"</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6666"/>
                </a:solidFill>
                <a:highlight>
                  <a:srgbClr val="EEEEEE"/>
                </a:highlight>
                <a:latin typeface="Courier New"/>
                <a:ea typeface="Courier New"/>
                <a:cs typeface="Courier New"/>
                <a:sym typeface="Courier New"/>
              </a:rPr>
              <a:t>2</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666600"/>
                </a:solidFill>
                <a:highlight>
                  <a:srgbClr val="EEEEEE"/>
                </a:highlight>
                <a:latin typeface="Courier New"/>
                <a:ea typeface="Courier New"/>
                <a:cs typeface="Courier New"/>
                <a:sym typeface="Courier New"/>
              </a:rPr>
              <a:t>)</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highlight>
                  <a:srgbClr val="EEEEEE"/>
                </a:highlight>
                <a:latin typeface="Courier New"/>
                <a:ea typeface="Courier New"/>
                <a:cs typeface="Courier New"/>
                <a:sym typeface="Courier New"/>
              </a:rPr>
              <a:t>   thread</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start_new_thread</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print_time</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8800"/>
                </a:solidFill>
                <a:highlight>
                  <a:srgbClr val="EEEEEE"/>
                </a:highlight>
                <a:latin typeface="Courier New"/>
                <a:ea typeface="Courier New"/>
                <a:cs typeface="Courier New"/>
                <a:sym typeface="Courier New"/>
              </a:rPr>
              <a:t>"Thread-2"</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6666"/>
                </a:solidFill>
                <a:highlight>
                  <a:srgbClr val="EEEEEE"/>
                </a:highlight>
                <a:latin typeface="Courier New"/>
                <a:ea typeface="Courier New"/>
                <a:cs typeface="Courier New"/>
                <a:sym typeface="Courier New"/>
              </a:rPr>
              <a:t>4</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666600"/>
                </a:solidFill>
                <a:highlight>
                  <a:srgbClr val="EEEEEE"/>
                </a:highlight>
                <a:latin typeface="Courier New"/>
                <a:ea typeface="Courier New"/>
                <a:cs typeface="Courier New"/>
                <a:sym typeface="Courier New"/>
              </a:rPr>
              <a: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666600"/>
                </a:solidFill>
                <a:highlight>
                  <a:srgbClr val="EEEEEE"/>
                </a:highlight>
                <a:latin typeface="Courier New"/>
                <a:ea typeface="Courier New"/>
                <a:cs typeface="Courier New"/>
                <a:sym typeface="Courier New"/>
              </a:rPr>
              <a:t>)</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88"/>
                </a:solidFill>
                <a:highlight>
                  <a:srgbClr val="EEEEEE"/>
                </a:highlight>
                <a:latin typeface="Courier New"/>
                <a:ea typeface="Courier New"/>
                <a:cs typeface="Courier New"/>
                <a:sym typeface="Courier New"/>
              </a:rPr>
              <a:t>except</a:t>
            </a:r>
            <a:r>
              <a:rPr b="0" i="0" lang="en" sz="1150" u="none" cap="none" strike="noStrike">
                <a:solidFill>
                  <a:srgbClr val="666600"/>
                </a:solidFill>
                <a:highlight>
                  <a:srgbClr val="EEEEEE"/>
                </a:highlight>
                <a:latin typeface="Courier New"/>
                <a:ea typeface="Courier New"/>
                <a:cs typeface="Courier New"/>
                <a:sym typeface="Courier New"/>
              </a:rPr>
              <a:t>:</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0088"/>
                </a:solidFill>
                <a:highlight>
                  <a:srgbClr val="EEEEEE"/>
                </a:highlight>
                <a:latin typeface="Courier New"/>
                <a:ea typeface="Courier New"/>
                <a:cs typeface="Courier New"/>
                <a:sym typeface="Courier New"/>
              </a:rPr>
              <a:t>print</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8800"/>
                </a:solidFill>
                <a:highlight>
                  <a:srgbClr val="EEEEEE"/>
                </a:highlight>
                <a:latin typeface="Courier New"/>
                <a:ea typeface="Courier New"/>
                <a:cs typeface="Courier New"/>
                <a:sym typeface="Courier New"/>
              </a:rPr>
              <a:t>"Error: unable to start thread"</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88"/>
                </a:solidFill>
                <a:highlight>
                  <a:srgbClr val="EEEEEE"/>
                </a:highlight>
                <a:latin typeface="Courier New"/>
                <a:ea typeface="Courier New"/>
                <a:cs typeface="Courier New"/>
                <a:sym typeface="Courier New"/>
              </a:rPr>
              <a:t>while</a:t>
            </a: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6666"/>
                </a:solidFill>
                <a:highlight>
                  <a:srgbClr val="EEEEEE"/>
                </a:highlight>
                <a:latin typeface="Courier New"/>
                <a:ea typeface="Courier New"/>
                <a:cs typeface="Courier New"/>
                <a:sym typeface="Courier New"/>
              </a:rPr>
              <a:t>1</a:t>
            </a:r>
            <a:r>
              <a:rPr b="0" i="0" lang="en" sz="1150" u="none" cap="none" strike="noStrike">
                <a:solidFill>
                  <a:srgbClr val="666600"/>
                </a:solidFill>
                <a:highlight>
                  <a:srgbClr val="EEEEEE"/>
                </a:highlight>
                <a:latin typeface="Courier New"/>
                <a:ea typeface="Courier New"/>
                <a:cs typeface="Courier New"/>
                <a:sym typeface="Courier New"/>
              </a:rPr>
              <a:t>:</a:t>
            </a:r>
            <a:endParaRPr b="0" i="0" sz="11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highlight>
                  <a:srgbClr val="EEEEEE"/>
                </a:highlight>
                <a:latin typeface="Courier New"/>
                <a:ea typeface="Courier New"/>
                <a:cs typeface="Courier New"/>
                <a:sym typeface="Courier New"/>
              </a:rPr>
              <a:t>   </a:t>
            </a:r>
            <a:r>
              <a:rPr b="0" i="0" lang="en" sz="1150" u="none" cap="none" strike="noStrike">
                <a:solidFill>
                  <a:srgbClr val="000088"/>
                </a:solidFill>
                <a:highlight>
                  <a:srgbClr val="EEEEEE"/>
                </a:highlight>
                <a:latin typeface="Courier New"/>
                <a:ea typeface="Courier New"/>
                <a:cs typeface="Courier New"/>
                <a:sym typeface="Courier New"/>
              </a:rPr>
              <a:t>pass</a:t>
            </a:r>
            <a:endParaRPr b="0" i="0" sz="1000" u="none" cap="none" strike="noStrike">
              <a:solidFill>
                <a:srgbClr val="595959"/>
              </a:solidFill>
              <a:latin typeface="Arial"/>
              <a:ea typeface="Arial"/>
              <a:cs typeface="Arial"/>
              <a:sym typeface="Arial"/>
            </a:endParaRPr>
          </a:p>
        </p:txBody>
      </p:sp>
      <p:sp>
        <p:nvSpPr>
          <p:cNvPr id="309" name="Google Shape;309;p50"/>
          <p:cNvSpPr txBox="1"/>
          <p:nvPr/>
        </p:nvSpPr>
        <p:spPr>
          <a:xfrm>
            <a:off x="5898225" y="2452800"/>
            <a:ext cx="3002400" cy="20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Thread-1: Thu Jan 22 15:42:17 2009</a:t>
            </a:r>
            <a:endParaRPr b="0" i="0" sz="10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Thread-1: Thu Jan 22 15:42:19 2009</a:t>
            </a:r>
            <a:endParaRPr b="0" i="0" sz="10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Thread-2: Thu Jan 22 15:42:19 2009</a:t>
            </a:r>
            <a:endParaRPr b="0" i="0" sz="10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Thread-1: Thu Jan 22 15:42:21 2009</a:t>
            </a:r>
            <a:endParaRPr b="0" i="0" sz="10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Thread-2: Thu Jan 22 15:42:23 2009</a:t>
            </a:r>
            <a:endParaRPr b="0" i="0" sz="10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Thread-1: Thu Jan 22 15:42:23 2009</a:t>
            </a:r>
            <a:endParaRPr b="0" i="0" sz="10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Thread-1: Thu Jan 22 15:42:25 2009</a:t>
            </a:r>
            <a:endParaRPr b="0" i="0" sz="10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Thread-2: Thu Jan 22 15:42:27 2009</a:t>
            </a:r>
            <a:endParaRPr b="0" i="0" sz="1050" u="none" cap="none" strike="noStrike">
              <a:solidFill>
                <a:srgbClr val="000000"/>
              </a:solidFill>
              <a:highlight>
                <a:srgbClr val="EEEEE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Thread-2: Thu Jan 22 15:42:31 2009</a:t>
            </a:r>
            <a:endParaRPr b="0" i="0" sz="1050" u="none" cap="none" strike="noStrike">
              <a:solidFill>
                <a:srgbClr val="000000"/>
              </a:solidFill>
              <a:highlight>
                <a:srgbClr val="EEEEEE"/>
              </a:highlight>
              <a:latin typeface="Courier New"/>
              <a:ea typeface="Courier New"/>
              <a:cs typeface="Courier New"/>
              <a:sym typeface="Courier New"/>
            </a:endParaRPr>
          </a:p>
          <a:p>
            <a:pPr indent="0" lvl="0" marL="0" marR="50800" rtl="0" algn="l">
              <a:lnSpc>
                <a:spcPct val="115000"/>
              </a:lnSpc>
              <a:spcBef>
                <a:spcPts val="0"/>
              </a:spcBef>
              <a:spcAft>
                <a:spcPts val="0"/>
              </a:spcAft>
              <a:buClr>
                <a:srgbClr val="000000"/>
              </a:buClr>
              <a:buSzPts val="1050"/>
              <a:buFont typeface="Arial"/>
              <a:buNone/>
            </a:pPr>
            <a:r>
              <a:rPr b="0" i="0" lang="en" sz="1050" u="none" cap="none" strike="noStrike">
                <a:solidFill>
                  <a:srgbClr val="000000"/>
                </a:solidFill>
                <a:highlight>
                  <a:srgbClr val="EEEEEE"/>
                </a:highlight>
                <a:latin typeface="Courier New"/>
                <a:ea typeface="Courier New"/>
                <a:cs typeface="Courier New"/>
                <a:sym typeface="Courier New"/>
              </a:rPr>
              <a:t>Thread-2: Thu Jan 22 15:42:35 2009</a:t>
            </a:r>
            <a:endParaRPr b="0" i="0" sz="1050" u="none" cap="none" strike="noStrike">
              <a:solidFill>
                <a:srgbClr val="000000"/>
              </a:solidFill>
              <a:highlight>
                <a:srgbClr val="EEEEEE"/>
              </a:highlight>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77777"/>
              <a:buNone/>
            </a:pPr>
            <a:br>
              <a:rPr b="1" lang="en" sz="1750"/>
            </a:br>
            <a:r>
              <a:rPr b="1" lang="en" sz="1750"/>
              <a:t>Difference between Parallel Computing and Distributed Computing</a:t>
            </a:r>
            <a:endParaRPr b="1" sz="1750"/>
          </a:p>
          <a:p>
            <a:pPr indent="0" lvl="0" marL="0" rtl="0" algn="l">
              <a:lnSpc>
                <a:spcPct val="115000"/>
              </a:lnSpc>
              <a:spcBef>
                <a:spcPts val="0"/>
              </a:spcBef>
              <a:spcAft>
                <a:spcPts val="0"/>
              </a:spcAft>
              <a:buSzPct val="282828"/>
              <a:buNone/>
            </a:pPr>
            <a:r>
              <a:t/>
            </a:r>
            <a:endParaRPr sz="1100"/>
          </a:p>
          <a:p>
            <a:pPr indent="0" lvl="0" marL="0" marR="190500" rtl="0" algn="l">
              <a:lnSpc>
                <a:spcPct val="115000"/>
              </a:lnSpc>
              <a:spcBef>
                <a:spcPts val="0"/>
              </a:spcBef>
              <a:spcAft>
                <a:spcPts val="0"/>
              </a:spcAft>
              <a:buSzPct val="177777"/>
              <a:buNone/>
            </a:pPr>
            <a:r>
              <a:t/>
            </a:r>
            <a:endParaRPr b="1" sz="1750"/>
          </a:p>
          <a:p>
            <a:pPr indent="0" lvl="0" marL="0" marR="190500" rtl="0" algn="l">
              <a:lnSpc>
                <a:spcPct val="115000"/>
              </a:lnSpc>
              <a:spcBef>
                <a:spcPts val="0"/>
              </a:spcBef>
              <a:spcAft>
                <a:spcPts val="0"/>
              </a:spcAft>
              <a:buSzPct val="177777"/>
              <a:buNone/>
            </a:pPr>
            <a:r>
              <a:t/>
            </a:r>
            <a:endParaRPr sz="1750"/>
          </a:p>
          <a:p>
            <a:pPr indent="0" lvl="0" marL="0" rtl="0" algn="l">
              <a:lnSpc>
                <a:spcPct val="115000"/>
              </a:lnSpc>
              <a:spcBef>
                <a:spcPts val="0"/>
              </a:spcBef>
              <a:spcAft>
                <a:spcPts val="0"/>
              </a:spcAft>
              <a:buSzPct val="239316"/>
              <a:buNone/>
            </a:pPr>
            <a:r>
              <a:t/>
            </a:r>
            <a:endParaRPr sz="1300"/>
          </a:p>
          <a:p>
            <a:pPr indent="0" lvl="0" marL="0" rtl="0" algn="l">
              <a:lnSpc>
                <a:spcPct val="115000"/>
              </a:lnSpc>
              <a:spcBef>
                <a:spcPts val="0"/>
              </a:spcBef>
              <a:spcAft>
                <a:spcPts val="0"/>
              </a:spcAft>
              <a:buSzPct val="239316"/>
              <a:buNone/>
            </a:pPr>
            <a:r>
              <a:rPr b="1" lang="en" sz="1300"/>
              <a:t>Distributed Computing:</a:t>
            </a:r>
            <a:endParaRPr b="1" sz="1300"/>
          </a:p>
          <a:p>
            <a:pPr indent="-302895" lvl="0" marL="457200" rtl="0" algn="l">
              <a:lnSpc>
                <a:spcPct val="115000"/>
              </a:lnSpc>
              <a:spcBef>
                <a:spcPts val="0"/>
              </a:spcBef>
              <a:spcAft>
                <a:spcPts val="0"/>
              </a:spcAft>
              <a:buSzPct val="100000"/>
              <a:buChar char="●"/>
            </a:pPr>
            <a:r>
              <a:rPr lang="en" sz="1300"/>
              <a:t>Multiple autonomous computers which seems to the user as single system. </a:t>
            </a:r>
            <a:endParaRPr sz="1300"/>
          </a:p>
          <a:p>
            <a:pPr indent="0" lvl="0" marL="457200" rtl="0" algn="l">
              <a:lnSpc>
                <a:spcPct val="115000"/>
              </a:lnSpc>
              <a:spcBef>
                <a:spcPts val="0"/>
              </a:spcBef>
              <a:spcAft>
                <a:spcPts val="0"/>
              </a:spcAft>
              <a:buSzPct val="239316"/>
              <a:buNone/>
            </a:pPr>
            <a:r>
              <a:t/>
            </a:r>
            <a:endParaRPr sz="1300"/>
          </a:p>
          <a:p>
            <a:pPr indent="-302895" lvl="0" marL="457200" rtl="0" algn="l">
              <a:lnSpc>
                <a:spcPct val="115000"/>
              </a:lnSpc>
              <a:spcBef>
                <a:spcPts val="0"/>
              </a:spcBef>
              <a:spcAft>
                <a:spcPts val="0"/>
              </a:spcAft>
              <a:buSzPct val="100000"/>
              <a:buChar char="●"/>
            </a:pPr>
            <a:r>
              <a:rPr lang="en" sz="1300"/>
              <a:t>There is no shared memory and computers communicate with each other through message passing.</a:t>
            </a:r>
            <a:endParaRPr sz="1300"/>
          </a:p>
          <a:p>
            <a:pPr indent="0" lvl="0" marL="457200" rtl="0" algn="l">
              <a:lnSpc>
                <a:spcPct val="115000"/>
              </a:lnSpc>
              <a:spcBef>
                <a:spcPts val="0"/>
              </a:spcBef>
              <a:spcAft>
                <a:spcPts val="0"/>
              </a:spcAft>
              <a:buSzPct val="239316"/>
              <a:buNone/>
            </a:pPr>
            <a:r>
              <a:t/>
            </a:r>
            <a:endParaRPr sz="1300"/>
          </a:p>
          <a:p>
            <a:pPr indent="-328612" lvl="0" marL="457200" rtl="0" algn="l">
              <a:lnSpc>
                <a:spcPct val="115000"/>
              </a:lnSpc>
              <a:spcBef>
                <a:spcPts val="0"/>
              </a:spcBef>
              <a:spcAft>
                <a:spcPts val="0"/>
              </a:spcAft>
              <a:buSzPct val="134615"/>
              <a:buChar char="●"/>
            </a:pPr>
            <a:r>
              <a:rPr lang="en" sz="1300"/>
              <a:t>A single task is divided among different computers</a:t>
            </a:r>
            <a:r>
              <a:rPr lang="en" sz="1750"/>
              <a:t>.</a:t>
            </a:r>
            <a:endParaRPr sz="1750"/>
          </a:p>
          <a:p>
            <a:pPr indent="0" lvl="0" marL="0" rtl="0" algn="l">
              <a:lnSpc>
                <a:spcPct val="100000"/>
              </a:lnSpc>
              <a:spcBef>
                <a:spcPts val="0"/>
              </a:spcBef>
              <a:spcAft>
                <a:spcPts val="0"/>
              </a:spcAft>
              <a:buSzPct val="111111"/>
              <a:buNone/>
            </a:pPr>
            <a:r>
              <a:t/>
            </a:r>
            <a:endParaRPr/>
          </a:p>
        </p:txBody>
      </p:sp>
      <p:sp>
        <p:nvSpPr>
          <p:cNvPr id="315" name="Google Shape;31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77777"/>
              <a:buNone/>
            </a:pPr>
            <a:br>
              <a:rPr b="1" lang="en" sz="1750"/>
            </a:br>
            <a:r>
              <a:rPr b="1" lang="en" sz="1750"/>
              <a:t>From parallel computing to distributed computing </a:t>
            </a:r>
            <a:endParaRPr b="1" sz="1750"/>
          </a:p>
          <a:p>
            <a:pPr indent="0" lvl="0" marL="0" marR="190500" rtl="0" algn="l">
              <a:lnSpc>
                <a:spcPct val="115000"/>
              </a:lnSpc>
              <a:spcBef>
                <a:spcPts val="0"/>
              </a:spcBef>
              <a:spcAft>
                <a:spcPts val="0"/>
              </a:spcAft>
              <a:buSzPct val="135265"/>
              <a:buNone/>
            </a:pPr>
            <a:r>
              <a:t/>
            </a:r>
            <a:endParaRPr b="1" sz="230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239316"/>
              <a:buNone/>
            </a:pPr>
            <a:r>
              <a:rPr lang="en" sz="1300"/>
              <a:t>Distributed model</a:t>
            </a:r>
            <a:endParaRPr sz="1300"/>
          </a:p>
          <a:p>
            <a:pPr indent="0" lvl="0" marL="0" rtl="0" algn="l">
              <a:lnSpc>
                <a:spcPct val="100000"/>
              </a:lnSpc>
              <a:spcBef>
                <a:spcPts val="0"/>
              </a:spcBef>
              <a:spcAft>
                <a:spcPts val="0"/>
              </a:spcAft>
              <a:buSzPct val="239316"/>
              <a:buNone/>
            </a:pPr>
            <a:r>
              <a:t/>
            </a:r>
            <a:endParaRPr sz="1300"/>
          </a:p>
          <a:p>
            <a:pPr indent="-302895" lvl="0" marL="457200" rtl="0" algn="l">
              <a:lnSpc>
                <a:spcPct val="100000"/>
              </a:lnSpc>
              <a:spcBef>
                <a:spcPts val="0"/>
              </a:spcBef>
              <a:spcAft>
                <a:spcPts val="0"/>
              </a:spcAft>
              <a:buSzPct val="100000"/>
              <a:buChar char="●"/>
            </a:pPr>
            <a:r>
              <a:rPr lang="en" sz="1300"/>
              <a:t>allows </a:t>
            </a:r>
            <a:r>
              <a:rPr b="1" lang="en" sz="1300"/>
              <a:t>greater fault tolerance</a:t>
            </a:r>
            <a:br>
              <a:rPr lang="en" sz="1300"/>
            </a:br>
            <a:endParaRPr sz="1300"/>
          </a:p>
          <a:p>
            <a:pPr indent="-302895" lvl="0" marL="457200" rtl="0" algn="l">
              <a:lnSpc>
                <a:spcPct val="100000"/>
              </a:lnSpc>
              <a:spcBef>
                <a:spcPts val="0"/>
              </a:spcBef>
              <a:spcAft>
                <a:spcPts val="0"/>
              </a:spcAft>
              <a:buSzPct val="100000"/>
              <a:buChar char="●"/>
            </a:pPr>
            <a:r>
              <a:rPr lang="en" sz="1300"/>
              <a:t> when a node of the cluster undergoes a failure, it is enough to assign the task that it was </a:t>
            </a:r>
            <a:r>
              <a:rPr b="1" lang="en" sz="1300"/>
              <a:t>processing to another node</a:t>
            </a:r>
            <a:endParaRPr b="1" sz="1300"/>
          </a:p>
          <a:p>
            <a:pPr indent="0" lvl="0" marL="457200" rtl="0" algn="l">
              <a:lnSpc>
                <a:spcPct val="100000"/>
              </a:lnSpc>
              <a:spcBef>
                <a:spcPts val="0"/>
              </a:spcBef>
              <a:spcAft>
                <a:spcPts val="0"/>
              </a:spcAft>
              <a:buSzPct val="239316"/>
              <a:buNone/>
            </a:pPr>
            <a:r>
              <a:t/>
            </a:r>
            <a:endParaRPr sz="1300"/>
          </a:p>
          <a:p>
            <a:pPr indent="-302895" lvl="0" marL="457200" rtl="0" algn="l">
              <a:lnSpc>
                <a:spcPct val="100000"/>
              </a:lnSpc>
              <a:spcBef>
                <a:spcPts val="0"/>
              </a:spcBef>
              <a:spcAft>
                <a:spcPts val="0"/>
              </a:spcAft>
              <a:buSzPct val="100000"/>
              <a:buChar char="●"/>
            </a:pPr>
            <a:r>
              <a:rPr lang="en" sz="1300"/>
              <a:t>whereas in the parallel model the machine on which the computation is executed</a:t>
            </a:r>
            <a:endParaRPr sz="1300">
              <a:solidFill>
                <a:srgbClr val="202124"/>
              </a:solidFill>
              <a:highlight>
                <a:srgbClr val="F8F9FA"/>
              </a:highlight>
            </a:endParaRPr>
          </a:p>
          <a:p>
            <a:pPr indent="0" lvl="0" marL="0" rtl="0" algn="l">
              <a:lnSpc>
                <a:spcPct val="100000"/>
              </a:lnSpc>
              <a:spcBef>
                <a:spcPts val="0"/>
              </a:spcBef>
              <a:spcAft>
                <a:spcPts val="0"/>
              </a:spcAft>
              <a:buSzPct val="111111"/>
              <a:buNone/>
            </a:pPr>
            <a:r>
              <a:t/>
            </a:r>
            <a:endParaRPr/>
          </a:p>
        </p:txBody>
      </p:sp>
      <p:pic>
        <p:nvPicPr>
          <p:cNvPr id="321" name="Google Shape;321;p52"/>
          <p:cNvPicPr preferRelativeResize="0"/>
          <p:nvPr/>
        </p:nvPicPr>
        <p:blipFill rotWithShape="1">
          <a:blip r:embed="rId3">
            <a:alphaModFix/>
          </a:blip>
          <a:srcRect b="0" l="0" r="0" t="0"/>
          <a:stretch/>
        </p:blipFill>
        <p:spPr>
          <a:xfrm>
            <a:off x="3554304" y="3322925"/>
            <a:ext cx="1671249" cy="1527000"/>
          </a:xfrm>
          <a:prstGeom prst="rect">
            <a:avLst/>
          </a:prstGeom>
          <a:noFill/>
          <a:ln>
            <a:noFill/>
          </a:ln>
        </p:spPr>
      </p:pic>
      <p:sp>
        <p:nvSpPr>
          <p:cNvPr id="322" name="Google Shape;322;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77777"/>
              <a:buNone/>
            </a:pPr>
            <a:br>
              <a:rPr b="1" lang="en" sz="1750"/>
            </a:br>
            <a:r>
              <a:rPr b="1" lang="en" sz="1750"/>
              <a:t>From parallel computing to distributed computing </a:t>
            </a:r>
            <a:endParaRPr b="1" sz="1750"/>
          </a:p>
          <a:p>
            <a:pPr indent="0" lvl="0" marL="0" marR="190500" rtl="0" algn="l">
              <a:lnSpc>
                <a:spcPct val="115000"/>
              </a:lnSpc>
              <a:spcBef>
                <a:spcPts val="0"/>
              </a:spcBef>
              <a:spcAft>
                <a:spcPts val="0"/>
              </a:spcAft>
              <a:buSzPct val="135265"/>
              <a:buNone/>
            </a:pPr>
            <a:r>
              <a:t/>
            </a:r>
            <a:endParaRPr b="1" sz="230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302895" lvl="0" marL="457200" marR="38100" rtl="0" algn="l">
              <a:lnSpc>
                <a:spcPct val="128571"/>
              </a:lnSpc>
              <a:spcBef>
                <a:spcPts val="0"/>
              </a:spcBef>
              <a:spcAft>
                <a:spcPts val="0"/>
              </a:spcAft>
              <a:buSzPct val="100000"/>
              <a:buChar char="●"/>
            </a:pPr>
            <a:r>
              <a:rPr lang="en" sz="1300"/>
              <a:t>The fault tolerance policy requires being able to recreate the state of the failed node. This is all the more complex because we are talking about a large volume of data.</a:t>
            </a:r>
            <a:br>
              <a:rPr lang="en" sz="1300"/>
            </a:br>
            <a:endParaRPr sz="1300"/>
          </a:p>
          <a:p>
            <a:pPr indent="-302895" lvl="0" marL="457200" rtl="0" algn="l">
              <a:lnSpc>
                <a:spcPct val="100000"/>
              </a:lnSpc>
              <a:spcBef>
                <a:spcPts val="0"/>
              </a:spcBef>
              <a:spcAft>
                <a:spcPts val="0"/>
              </a:spcAft>
              <a:buSzPct val="100000"/>
              <a:buChar char="●"/>
            </a:pPr>
            <a:r>
              <a:rPr lang="en" sz="1300"/>
              <a:t>This question arises for each new application</a:t>
            </a:r>
            <a:br>
              <a:rPr lang="en" sz="1300"/>
            </a:br>
            <a:r>
              <a:rPr lang="en" sz="1300"/>
              <a:t>=&gt; the developers invented a generic framework: the MapReduce</a:t>
            </a:r>
            <a:endParaRPr sz="1300">
              <a:solidFill>
                <a:srgbClr val="202124"/>
              </a:solidFill>
              <a:highlight>
                <a:srgbClr val="F8F9FA"/>
              </a:highlight>
            </a:endParaRPr>
          </a:p>
          <a:p>
            <a:pPr indent="0" lvl="0" marL="457200" rtl="0" algn="l">
              <a:lnSpc>
                <a:spcPct val="100000"/>
              </a:lnSpc>
              <a:spcBef>
                <a:spcPts val="0"/>
              </a:spcBef>
              <a:spcAft>
                <a:spcPts val="0"/>
              </a:spcAft>
              <a:buSzPct val="177777"/>
              <a:buNone/>
            </a:pPr>
            <a:br>
              <a:rPr lang="en" sz="1750"/>
            </a:br>
            <a:endParaRPr sz="1750">
              <a:solidFill>
                <a:srgbClr val="202124"/>
              </a:solidFill>
              <a:highlight>
                <a:srgbClr val="F8F9FA"/>
              </a:highlight>
            </a:endParaRPr>
          </a:p>
          <a:p>
            <a:pPr indent="0" lvl="0" marL="0" rtl="0" algn="l">
              <a:lnSpc>
                <a:spcPct val="100000"/>
              </a:lnSpc>
              <a:spcBef>
                <a:spcPts val="0"/>
              </a:spcBef>
              <a:spcAft>
                <a:spcPts val="0"/>
              </a:spcAft>
              <a:buSzPct val="111111"/>
              <a:buNone/>
            </a:pPr>
            <a:r>
              <a:t/>
            </a:r>
            <a:endParaRPr/>
          </a:p>
        </p:txBody>
      </p:sp>
      <p:sp>
        <p:nvSpPr>
          <p:cNvPr id="328" name="Google Shape;32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nvSpPr>
        <p:spPr>
          <a:xfrm>
            <a:off x="0" y="17944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rPr>
              <a:t>Part 3: Map reduce</a:t>
            </a:r>
            <a:endParaRPr b="1" sz="1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 Reduce</a:t>
            </a:r>
            <a:endParaRPr b="1" sz="1000"/>
          </a:p>
          <a:p>
            <a:pPr indent="0" lvl="0" marL="0" marR="190500" rtl="0" algn="l">
              <a:lnSpc>
                <a:spcPct val="115000"/>
              </a:lnSpc>
              <a:spcBef>
                <a:spcPts val="0"/>
              </a:spcBef>
              <a:spcAft>
                <a:spcPts val="0"/>
              </a:spcAft>
              <a:buSzPct val="141414"/>
              <a:buNone/>
            </a:pPr>
            <a:r>
              <a:t/>
            </a:r>
            <a:endParaRPr b="1" sz="2200"/>
          </a:p>
          <a:p>
            <a:pPr indent="0" lvl="0" marL="0" marR="190500" rtl="0" algn="l">
              <a:lnSpc>
                <a:spcPct val="115000"/>
              </a:lnSpc>
              <a:spcBef>
                <a:spcPts val="0"/>
              </a:spcBef>
              <a:spcAft>
                <a:spcPts val="0"/>
              </a:spcAft>
              <a:buSzPct val="135265"/>
              <a:buNone/>
            </a:pPr>
            <a:r>
              <a:t/>
            </a:r>
            <a:endParaRPr b="1" sz="2300"/>
          </a:p>
          <a:p>
            <a:pPr indent="0" lvl="0" marL="0" rtl="0" algn="l">
              <a:lnSpc>
                <a:spcPct val="100000"/>
              </a:lnSpc>
              <a:spcBef>
                <a:spcPts val="0"/>
              </a:spcBef>
              <a:spcAft>
                <a:spcPts val="0"/>
              </a:spcAft>
              <a:buSzPct val="177777"/>
              <a:buNone/>
            </a:pPr>
            <a:r>
              <a:t/>
            </a:r>
            <a:endParaRPr sz="1750"/>
          </a:p>
          <a:p>
            <a:pPr indent="-328612" lvl="0" marL="457200" rtl="0" algn="l">
              <a:lnSpc>
                <a:spcPct val="100000"/>
              </a:lnSpc>
              <a:spcBef>
                <a:spcPts val="0"/>
              </a:spcBef>
              <a:spcAft>
                <a:spcPts val="0"/>
              </a:spcAft>
              <a:buSzPct val="100000"/>
              <a:buChar char="●"/>
            </a:pPr>
            <a:r>
              <a:rPr b="1" lang="en" sz="1750"/>
              <a:t>First step :</a:t>
            </a:r>
            <a:r>
              <a:rPr lang="en" sz="1750"/>
              <a:t> every chunk is going to be assign to a machine in the cluster, thus allowing them to be processed in parallel</a:t>
            </a:r>
            <a:br>
              <a:rPr lang="en" sz="1750"/>
            </a:br>
            <a:endParaRPr sz="2100">
              <a:solidFill>
                <a:srgbClr val="202124"/>
              </a:solidFill>
              <a:highlight>
                <a:srgbClr val="F8F9FA"/>
              </a:highlight>
            </a:endParaRPr>
          </a:p>
          <a:p>
            <a:pPr indent="-328612" lvl="0" marL="457200" rtl="0" algn="l">
              <a:lnSpc>
                <a:spcPct val="100000"/>
              </a:lnSpc>
              <a:spcBef>
                <a:spcPts val="0"/>
              </a:spcBef>
              <a:spcAft>
                <a:spcPts val="0"/>
              </a:spcAft>
              <a:buSzPct val="100000"/>
              <a:buChar char="●"/>
            </a:pPr>
            <a:r>
              <a:rPr b="1" lang="en" sz="1750"/>
              <a:t>Second step: </a:t>
            </a:r>
            <a:r>
              <a:rPr lang="en" sz="1750"/>
              <a:t>aggregate all the intermediate results obtained for each chunk to construct the final result.</a:t>
            </a: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339" name="Google Shape;33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Functional inspiration</a:t>
            </a:r>
            <a:endParaRPr b="1" sz="1000"/>
          </a:p>
          <a:p>
            <a:pPr indent="0" lvl="0" marL="0" marR="190500" rtl="0" algn="l">
              <a:lnSpc>
                <a:spcPct val="115000"/>
              </a:lnSpc>
              <a:spcBef>
                <a:spcPts val="0"/>
              </a:spcBef>
              <a:spcAft>
                <a:spcPts val="0"/>
              </a:spcAft>
              <a:buSzPct val="135265"/>
              <a:buNone/>
            </a:pPr>
            <a:r>
              <a:t/>
            </a:r>
            <a:endParaRPr b="1" sz="2300"/>
          </a:p>
          <a:p>
            <a:pPr indent="0" lvl="0" marL="0" marR="38100" rtl="0" algn="l">
              <a:lnSpc>
                <a:spcPct val="128571"/>
              </a:lnSpc>
              <a:spcBef>
                <a:spcPts val="0"/>
              </a:spcBef>
              <a:spcAft>
                <a:spcPts val="0"/>
              </a:spcAft>
              <a:buSzPct val="177777"/>
              <a:buNone/>
            </a:pPr>
            <a:r>
              <a:rPr lang="en" sz="1750"/>
              <a:t>MapReduce is very largely inspired by </a:t>
            </a:r>
            <a:r>
              <a:rPr b="1" lang="en" sz="1750"/>
              <a:t>this programming paradigm and more particularly from the operators of lists map and reduce</a:t>
            </a:r>
            <a:r>
              <a:rPr lang="en" sz="1750"/>
              <a:t>.</a:t>
            </a:r>
            <a:br>
              <a:rPr lang="en" sz="1750"/>
            </a:br>
            <a:br>
              <a:rPr lang="en" sz="1750"/>
            </a:br>
            <a:r>
              <a:rPr lang="en" sz="1750"/>
              <a:t>Map and reduce are generic operators and their combination therefore allows to model a lot of problems.</a:t>
            </a:r>
            <a:endParaRPr sz="2100">
              <a:solidFill>
                <a:srgbClr val="202124"/>
              </a:solidFill>
              <a:highlight>
                <a:srgbClr val="F8F9FA"/>
              </a:highlight>
            </a:endParaRPr>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345" name="Google Shape;345;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Functional inspiration</a:t>
            </a:r>
            <a:endParaRPr b="1" sz="1000"/>
          </a:p>
          <a:p>
            <a:pPr indent="0" lvl="0" marL="0" marR="38100" rtl="0" algn="l">
              <a:lnSpc>
                <a:spcPct val="128571"/>
              </a:lnSpc>
              <a:spcBef>
                <a:spcPts val="0"/>
              </a:spcBef>
              <a:spcAft>
                <a:spcPts val="0"/>
              </a:spcAft>
              <a:buSzPct val="177777"/>
              <a:buNone/>
            </a:pPr>
            <a:br>
              <a:rPr lang="en" sz="1750"/>
            </a:br>
            <a:r>
              <a:rPr lang="en" sz="1750"/>
              <a:t>In functional programming : </a:t>
            </a:r>
            <a:br>
              <a:rPr lang="en" sz="1750"/>
            </a:br>
            <a:r>
              <a:rPr b="1" lang="en" sz="1750"/>
              <a:t>1.</a:t>
            </a:r>
            <a:r>
              <a:rPr lang="en" sz="1750"/>
              <a:t> </a:t>
            </a:r>
            <a:r>
              <a:rPr b="1" lang="en" sz="1750"/>
              <a:t>Map consists in applying the same function to all the elements of the list </a:t>
            </a:r>
            <a:r>
              <a:rPr lang="en" sz="1750"/>
              <a:t>:</a:t>
            </a:r>
            <a:br>
              <a:rPr lang="en" sz="1750"/>
            </a:br>
            <a:r>
              <a:rPr lang="en" sz="1305"/>
              <a:t>map(f)[x0, ..., xn] = [f(x0, ...,f(xn)]</a:t>
            </a:r>
            <a:endParaRPr sz="1305"/>
          </a:p>
          <a:p>
            <a:pPr indent="0" lvl="0" marL="0" marR="38100" rtl="0" algn="l">
              <a:lnSpc>
                <a:spcPct val="128571"/>
              </a:lnSpc>
              <a:spcBef>
                <a:spcPts val="0"/>
              </a:spcBef>
              <a:spcAft>
                <a:spcPts val="0"/>
              </a:spcAft>
              <a:buSzPct val="238399"/>
              <a:buNone/>
            </a:pPr>
            <a:r>
              <a:rPr lang="en" sz="1305"/>
              <a:t>map(*4)[2, 3, 6] = [8, 12, 24]</a:t>
            </a:r>
            <a:br>
              <a:rPr lang="en" sz="1305"/>
            </a:br>
            <a:br>
              <a:rPr lang="en" sz="1750"/>
            </a:br>
            <a:r>
              <a:rPr b="1" lang="en" sz="1750"/>
              <a:t>2. Reduce applies a function recursively to a list and returns a single result</a:t>
            </a:r>
            <a:r>
              <a:rPr lang="en" sz="1750"/>
              <a:t> :</a:t>
            </a:r>
            <a:br>
              <a:rPr lang="en" sz="1750"/>
            </a:br>
            <a:r>
              <a:rPr lang="en" sz="1305"/>
              <a:t>reduce(f)[x0, ..., xn] = f(x0, f(x1, f(x2, ...)))</a:t>
            </a:r>
            <a:endParaRPr sz="1305"/>
          </a:p>
          <a:p>
            <a:pPr indent="0" lvl="0" marL="0" marR="38100" rtl="0" algn="l">
              <a:lnSpc>
                <a:spcPct val="128571"/>
              </a:lnSpc>
              <a:spcBef>
                <a:spcPts val="0"/>
              </a:spcBef>
              <a:spcAft>
                <a:spcPts val="0"/>
              </a:spcAft>
              <a:buSzPct val="238399"/>
              <a:buNone/>
            </a:pPr>
            <a:r>
              <a:rPr lang="en" sz="1305"/>
              <a:t>reduce(+)[2, 3, 6] = (2 + (3 + 6)) = 11</a:t>
            </a: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rPr lang="en" sz="1750"/>
              <a:t>Map and reduce are generic operators and their combination therefore allows to model a lot of problems.</a:t>
            </a:r>
            <a:endParaRPr sz="2100">
              <a:solidFill>
                <a:srgbClr val="202124"/>
              </a:solidFill>
              <a:highlight>
                <a:srgbClr val="F8F9FA"/>
              </a:highlight>
            </a:endParaRPr>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351" name="Google Shape;351;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Functional inspiration</a:t>
            </a:r>
            <a:endParaRPr b="1" sz="2200"/>
          </a:p>
          <a:p>
            <a:pPr indent="0" lvl="0" marL="0" marR="190500" rtl="0" algn="l">
              <a:lnSpc>
                <a:spcPct val="115000"/>
              </a:lnSpc>
              <a:spcBef>
                <a:spcPts val="0"/>
              </a:spcBef>
              <a:spcAft>
                <a:spcPts val="0"/>
              </a:spcAft>
              <a:buSzPct val="141414"/>
              <a:buNone/>
            </a:pPr>
            <a:r>
              <a:t/>
            </a:r>
            <a:endParaRPr b="1" sz="2200"/>
          </a:p>
          <a:p>
            <a:pPr indent="0" lvl="0" marL="0" marR="190500" rtl="0" algn="l">
              <a:lnSpc>
                <a:spcPct val="115000"/>
              </a:lnSpc>
              <a:spcBef>
                <a:spcPts val="0"/>
              </a:spcBef>
              <a:spcAft>
                <a:spcPts val="0"/>
              </a:spcAft>
              <a:buSzPct val="141414"/>
              <a:buNone/>
            </a:pPr>
            <a:r>
              <a:t/>
            </a:r>
            <a:endParaRPr b="1" sz="2200"/>
          </a:p>
          <a:p>
            <a:pPr indent="0" lvl="0" marL="0" marR="38100" rtl="0" algn="l">
              <a:lnSpc>
                <a:spcPct val="128571"/>
              </a:lnSpc>
              <a:spcBef>
                <a:spcPts val="0"/>
              </a:spcBef>
              <a:spcAft>
                <a:spcPts val="0"/>
              </a:spcAft>
              <a:buSzPct val="219711"/>
              <a:buNone/>
            </a:pPr>
            <a:r>
              <a:rPr lang="en" sz="1416"/>
              <a:t>The last ingredient, fundamental for the automation of parallelization, is that the set of data is represented in the form of </a:t>
            </a:r>
            <a:r>
              <a:rPr b="1" lang="en" sz="1416"/>
              <a:t>pairs (key, value)</a:t>
            </a:r>
            <a:endParaRPr b="1" sz="1416"/>
          </a:p>
          <a:p>
            <a:pPr indent="0" lvl="0" marL="0" marR="38100" rtl="0" algn="l">
              <a:lnSpc>
                <a:spcPct val="128571"/>
              </a:lnSpc>
              <a:spcBef>
                <a:spcPts val="0"/>
              </a:spcBef>
              <a:spcAft>
                <a:spcPts val="0"/>
              </a:spcAft>
              <a:buSzPct val="219711"/>
              <a:buNone/>
            </a:pPr>
            <a:br>
              <a:rPr b="1" lang="en" sz="1416"/>
            </a:br>
            <a:r>
              <a:rPr b="1" lang="en" sz="1416"/>
              <a:t>General operation:</a:t>
            </a:r>
            <a:endParaRPr b="1" sz="1416"/>
          </a:p>
          <a:p>
            <a:pPr indent="-309587" lvl="0" marL="457200" marR="38100" rtl="0" algn="l">
              <a:lnSpc>
                <a:spcPct val="128571"/>
              </a:lnSpc>
              <a:spcBef>
                <a:spcPts val="0"/>
              </a:spcBef>
              <a:spcAft>
                <a:spcPts val="0"/>
              </a:spcAft>
              <a:buSzPct val="100000"/>
              <a:buAutoNum type="arabicPeriod"/>
            </a:pPr>
            <a:r>
              <a:rPr lang="en" sz="1416"/>
              <a:t>All the data to be processed is divided into several batches or subsets</a:t>
            </a:r>
            <a:br>
              <a:rPr lang="en" sz="1416"/>
            </a:br>
            <a:endParaRPr sz="1416"/>
          </a:p>
          <a:p>
            <a:pPr indent="-309587" lvl="0" marL="457200" marR="38100" rtl="0" algn="l">
              <a:lnSpc>
                <a:spcPct val="128571"/>
              </a:lnSpc>
              <a:spcBef>
                <a:spcPts val="0"/>
              </a:spcBef>
              <a:spcAft>
                <a:spcPts val="0"/>
              </a:spcAft>
              <a:buSzPct val="100000"/>
              <a:buAutoNum type="arabicPeriod"/>
            </a:pPr>
            <a:r>
              <a:rPr b="1" lang="en" sz="1416"/>
              <a:t>The MAP operation is applied to each batch</a:t>
            </a:r>
            <a:r>
              <a:rPr lang="en" sz="1416"/>
              <a:t>. Transformation of the batch (key, value) into a list of new pairs (key, value) constituting intermediate results</a:t>
            </a:r>
            <a:br>
              <a:rPr lang="en" sz="1416"/>
            </a:br>
            <a:endParaRPr sz="1416"/>
          </a:p>
          <a:p>
            <a:pPr indent="-309587" lvl="0" marL="457200" marR="38100" rtl="0" algn="l">
              <a:lnSpc>
                <a:spcPct val="128571"/>
              </a:lnSpc>
              <a:spcBef>
                <a:spcPts val="0"/>
              </a:spcBef>
              <a:spcAft>
                <a:spcPts val="0"/>
              </a:spcAft>
              <a:buSzPct val="100000"/>
              <a:buAutoNum type="arabicPeriod"/>
            </a:pPr>
            <a:r>
              <a:rPr lang="en" sz="1416"/>
              <a:t>Before being sent to the </a:t>
            </a:r>
            <a:r>
              <a:rPr b="1" lang="en" sz="1416"/>
              <a:t>REDUCE step</a:t>
            </a:r>
            <a:r>
              <a:rPr lang="en" sz="1416"/>
              <a:t>, the intermediate results are grouped and sorted by key. This is the step of </a:t>
            </a:r>
            <a:r>
              <a:rPr b="1" lang="en" sz="1416"/>
              <a:t>SHUFFLE and SORT</a:t>
            </a:r>
            <a:r>
              <a:rPr lang="en" sz="1416"/>
              <a:t>.</a:t>
            </a:r>
            <a:br>
              <a:rPr lang="en" sz="1416"/>
            </a:br>
            <a:endParaRPr sz="1416"/>
          </a:p>
          <a:p>
            <a:pPr indent="-309587" lvl="0" marL="457200" marR="38100" rtl="0" algn="l">
              <a:lnSpc>
                <a:spcPct val="128571"/>
              </a:lnSpc>
              <a:spcBef>
                <a:spcPts val="0"/>
              </a:spcBef>
              <a:spcAft>
                <a:spcPts val="0"/>
              </a:spcAft>
              <a:buSzPct val="100000"/>
              <a:buAutoNum type="arabicPeriod"/>
            </a:pPr>
            <a:r>
              <a:rPr lang="en" sz="1416"/>
              <a:t>Finally, the REDUCE step consists in applying the reduce operation, specified for our problem, to each key. It aggregates all the intermediate results.</a:t>
            </a:r>
            <a:endParaRPr sz="1416"/>
          </a:p>
          <a:p>
            <a:pPr indent="0" lvl="0" marL="0" marR="38100" rtl="0" algn="l">
              <a:lnSpc>
                <a:spcPct val="128571"/>
              </a:lnSpc>
              <a:spcBef>
                <a:spcPts val="0"/>
              </a:spcBef>
              <a:spcAft>
                <a:spcPts val="0"/>
              </a:spcAft>
              <a:buSzPct val="219711"/>
              <a:buNone/>
            </a:pPr>
            <a:r>
              <a:t/>
            </a:r>
            <a:endParaRPr sz="1416"/>
          </a:p>
          <a:p>
            <a:pPr indent="0" lvl="0" marL="0" marR="38100" rtl="0" algn="l">
              <a:lnSpc>
                <a:spcPct val="128571"/>
              </a:lnSpc>
              <a:spcBef>
                <a:spcPts val="0"/>
              </a:spcBef>
              <a:spcAft>
                <a:spcPts val="0"/>
              </a:spcAft>
              <a:buClr>
                <a:schemeClr val="dk1"/>
              </a:buClr>
              <a:buSzPct val="77646"/>
              <a:buFont typeface="Arial"/>
              <a:buNone/>
            </a:pPr>
            <a:r>
              <a:t/>
            </a:r>
            <a:endParaRPr sz="1416"/>
          </a:p>
          <a:p>
            <a:pPr indent="0" lvl="0" marL="0" marR="38100" rtl="0" algn="l">
              <a:lnSpc>
                <a:spcPct val="128571"/>
              </a:lnSpc>
              <a:spcBef>
                <a:spcPts val="0"/>
              </a:spcBef>
              <a:spcAft>
                <a:spcPts val="0"/>
              </a:spcAft>
              <a:buSzPct val="219711"/>
              <a:buNone/>
            </a:pPr>
            <a:br>
              <a:rPr lang="en" sz="1416"/>
            </a:br>
            <a:endParaRPr sz="1416"/>
          </a:p>
          <a:p>
            <a:pPr indent="0" lvl="0" marL="0" marR="38100" rtl="0" algn="l">
              <a:lnSpc>
                <a:spcPct val="128571"/>
              </a:lnSpc>
              <a:spcBef>
                <a:spcPts val="0"/>
              </a:spcBef>
              <a:spcAft>
                <a:spcPts val="0"/>
              </a:spcAft>
              <a:buSzPct val="219711"/>
              <a:buNone/>
            </a:pPr>
            <a:r>
              <a:t/>
            </a:r>
            <a:endParaRPr sz="1416"/>
          </a:p>
          <a:p>
            <a:pPr indent="0" lvl="0" marL="0" marR="38100" rtl="0" algn="l">
              <a:lnSpc>
                <a:spcPct val="128571"/>
              </a:lnSpc>
              <a:spcBef>
                <a:spcPts val="0"/>
              </a:spcBef>
              <a:spcAft>
                <a:spcPts val="0"/>
              </a:spcAft>
              <a:buSzPct val="219711"/>
              <a:buNone/>
            </a:pPr>
            <a:br>
              <a:rPr lang="en" sz="1416"/>
            </a:br>
            <a:endParaRPr sz="1416"/>
          </a:p>
          <a:p>
            <a:pPr indent="0" lvl="0" marL="0" rtl="0" algn="l">
              <a:lnSpc>
                <a:spcPct val="100000"/>
              </a:lnSpc>
              <a:spcBef>
                <a:spcPts val="0"/>
              </a:spcBef>
              <a:spcAft>
                <a:spcPts val="0"/>
              </a:spcAft>
              <a:buSzPct val="219711"/>
              <a:buNone/>
            </a:pPr>
            <a:r>
              <a:t/>
            </a:r>
            <a:endParaRPr sz="1416"/>
          </a:p>
          <a:p>
            <a:pPr indent="0" lvl="0" marL="0" rtl="0" algn="l">
              <a:lnSpc>
                <a:spcPct val="100000"/>
              </a:lnSpc>
              <a:spcBef>
                <a:spcPts val="0"/>
              </a:spcBef>
              <a:spcAft>
                <a:spcPts val="0"/>
              </a:spcAft>
              <a:buSzPct val="219711"/>
              <a:buNone/>
            </a:pPr>
            <a:r>
              <a:t/>
            </a:r>
            <a:endParaRPr sz="1416"/>
          </a:p>
          <a:p>
            <a:pPr indent="0" lvl="0" marL="0" marR="38100" rtl="0" algn="l">
              <a:lnSpc>
                <a:spcPct val="128571"/>
              </a:lnSpc>
              <a:spcBef>
                <a:spcPts val="0"/>
              </a:spcBef>
              <a:spcAft>
                <a:spcPts val="0"/>
              </a:spcAft>
              <a:buSzPct val="219711"/>
              <a:buNone/>
            </a:pPr>
            <a:r>
              <a:t/>
            </a:r>
            <a:endParaRPr sz="1416"/>
          </a:p>
          <a:p>
            <a:pPr indent="0" lvl="0" marL="0" marR="38100" rtl="0" algn="l">
              <a:lnSpc>
                <a:spcPct val="128571"/>
              </a:lnSpc>
              <a:spcBef>
                <a:spcPts val="0"/>
              </a:spcBef>
              <a:spcAft>
                <a:spcPts val="0"/>
              </a:spcAft>
              <a:buSzPct val="219711"/>
              <a:buNone/>
            </a:pPr>
            <a:r>
              <a:t/>
            </a:r>
            <a:endParaRPr sz="1416"/>
          </a:p>
          <a:p>
            <a:pPr indent="0" lvl="0" marL="0" marR="38100" rtl="0" algn="l">
              <a:lnSpc>
                <a:spcPct val="128571"/>
              </a:lnSpc>
              <a:spcBef>
                <a:spcPts val="0"/>
              </a:spcBef>
              <a:spcAft>
                <a:spcPts val="0"/>
              </a:spcAft>
              <a:buSzPct val="219711"/>
              <a:buNone/>
            </a:pPr>
            <a:r>
              <a:t/>
            </a:r>
            <a:endParaRPr sz="1416"/>
          </a:p>
          <a:p>
            <a:pPr indent="0" lvl="0" marL="457200" rtl="0" algn="l">
              <a:lnSpc>
                <a:spcPct val="100000"/>
              </a:lnSpc>
              <a:spcBef>
                <a:spcPts val="0"/>
              </a:spcBef>
              <a:spcAft>
                <a:spcPts val="0"/>
              </a:spcAft>
              <a:buSzPct val="219711"/>
              <a:buNone/>
            </a:pPr>
            <a:r>
              <a:t/>
            </a:r>
            <a:endParaRPr sz="1416"/>
          </a:p>
        </p:txBody>
      </p:sp>
      <p:sp>
        <p:nvSpPr>
          <p:cNvPr id="357" name="Google Shape;357;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0" y="0"/>
            <a:ext cx="8520600" cy="6963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2400"/>
              </a:spcBef>
              <a:spcAft>
                <a:spcPts val="0"/>
              </a:spcAft>
              <a:buClr>
                <a:schemeClr val="dk1"/>
              </a:buClr>
              <a:buSzPct val="57894"/>
              <a:buFont typeface="Arial"/>
              <a:buNone/>
            </a:pPr>
            <a:br>
              <a:rPr b="1" lang="en" sz="1900"/>
            </a:br>
            <a:r>
              <a:rPr b="1" lang="en" sz="1900"/>
              <a:t>Big Data according to wikipedia </a:t>
            </a:r>
            <a:endParaRPr b="1" sz="1900"/>
          </a:p>
          <a:p>
            <a:pPr indent="0" lvl="0" marL="0" marR="190500" rtl="0" algn="l">
              <a:lnSpc>
                <a:spcPct val="115000"/>
              </a:lnSpc>
              <a:spcBef>
                <a:spcPts val="600"/>
              </a:spcBef>
              <a:spcAft>
                <a:spcPts val="0"/>
              </a:spcAft>
              <a:buClr>
                <a:schemeClr val="dk1"/>
              </a:buClr>
              <a:buSzPct val="100000"/>
              <a:buFont typeface="Arial"/>
              <a:buNone/>
            </a:pPr>
            <a:r>
              <a:t/>
            </a:r>
            <a:endParaRPr sz="1100"/>
          </a:p>
          <a:p>
            <a:pPr indent="0" lvl="0" marL="0" rtl="0" algn="l">
              <a:lnSpc>
                <a:spcPct val="100000"/>
              </a:lnSpc>
              <a:spcBef>
                <a:spcPts val="0"/>
              </a:spcBef>
              <a:spcAft>
                <a:spcPts val="0"/>
              </a:spcAft>
              <a:buSzPct val="111111"/>
              <a:buNone/>
            </a:pPr>
            <a:r>
              <a:t/>
            </a:r>
            <a:endParaRPr/>
          </a:p>
        </p:txBody>
      </p:sp>
      <p:sp>
        <p:nvSpPr>
          <p:cNvPr id="176" name="Google Shape;176;p32"/>
          <p:cNvSpPr txBox="1"/>
          <p:nvPr>
            <p:ph idx="1" type="body"/>
          </p:nvPr>
        </p:nvSpPr>
        <p:spPr>
          <a:xfrm>
            <a:off x="311700" y="1456000"/>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i="1" lang="en" sz="1200">
                <a:solidFill>
                  <a:schemeClr val="dk1"/>
                </a:solidFill>
              </a:rPr>
              <a:t>“Big data is a field that treats ways to analyze, systematically extract information from, or otherwise deal with </a:t>
            </a:r>
            <a:r>
              <a:rPr i="1" lang="en" sz="1200">
                <a:solidFill>
                  <a:schemeClr val="dk1"/>
                </a:solidFill>
                <a:uFill>
                  <a:noFill/>
                </a:uFill>
                <a:hlinkClick r:id="rId3">
                  <a:extLst>
                    <a:ext uri="{A12FA001-AC4F-418D-AE19-62706E023703}">
                      <ahyp:hlinkClr val="tx"/>
                    </a:ext>
                  </a:extLst>
                </a:hlinkClick>
              </a:rPr>
              <a:t>data sets</a:t>
            </a:r>
            <a:r>
              <a:rPr i="1" lang="en" sz="1200">
                <a:solidFill>
                  <a:schemeClr val="dk1"/>
                </a:solidFill>
              </a:rPr>
              <a:t> that are too large or complex to be dealt with by traditional </a:t>
            </a:r>
            <a:r>
              <a:rPr i="1" lang="en" sz="1200">
                <a:solidFill>
                  <a:schemeClr val="dk1"/>
                </a:solidFill>
                <a:uFill>
                  <a:noFill/>
                </a:uFill>
                <a:hlinkClick r:id="rId4">
                  <a:extLst>
                    <a:ext uri="{A12FA001-AC4F-418D-AE19-62706E023703}">
                      <ahyp:hlinkClr val="tx"/>
                    </a:ext>
                  </a:extLst>
                </a:hlinkClick>
              </a:rPr>
              <a:t>data-processing</a:t>
            </a:r>
            <a:r>
              <a:rPr i="1" lang="en" sz="1200">
                <a:solidFill>
                  <a:schemeClr val="dk1"/>
                </a:solidFill>
              </a:rPr>
              <a:t> </a:t>
            </a:r>
            <a:r>
              <a:rPr i="1" lang="en" sz="1200">
                <a:solidFill>
                  <a:schemeClr val="dk1"/>
                </a:solidFill>
                <a:uFill>
                  <a:noFill/>
                </a:uFill>
                <a:hlinkClick r:id="rId5">
                  <a:extLst>
                    <a:ext uri="{A12FA001-AC4F-418D-AE19-62706E023703}">
                      <ahyp:hlinkClr val="tx"/>
                    </a:ext>
                  </a:extLst>
                </a:hlinkClick>
              </a:rPr>
              <a:t>application software</a:t>
            </a:r>
            <a:r>
              <a:rPr i="1" lang="en" sz="1200">
                <a:solidFill>
                  <a:schemeClr val="dk1"/>
                </a:solidFill>
              </a:rPr>
              <a:t>. Data with many fields (columns) offer greater </a:t>
            </a:r>
            <a:r>
              <a:rPr i="1" lang="en" sz="1200">
                <a:solidFill>
                  <a:schemeClr val="dk1"/>
                </a:solidFill>
                <a:uFill>
                  <a:noFill/>
                </a:uFill>
                <a:hlinkClick r:id="rId6">
                  <a:extLst>
                    <a:ext uri="{A12FA001-AC4F-418D-AE19-62706E023703}">
                      <ahyp:hlinkClr val="tx"/>
                    </a:ext>
                  </a:extLst>
                </a:hlinkClick>
              </a:rPr>
              <a:t>statistical power</a:t>
            </a:r>
            <a:r>
              <a:rPr i="1" lang="en" sz="1200">
                <a:solidFill>
                  <a:schemeClr val="dk1"/>
                </a:solidFill>
              </a:rPr>
              <a:t>, while data with higher complexity (more attributes or columns) may lead to a higher </a:t>
            </a:r>
            <a:r>
              <a:rPr i="1" lang="en" sz="1200">
                <a:solidFill>
                  <a:schemeClr val="dk1"/>
                </a:solidFill>
                <a:uFill>
                  <a:noFill/>
                </a:uFill>
                <a:hlinkClick r:id="rId7">
                  <a:extLst>
                    <a:ext uri="{A12FA001-AC4F-418D-AE19-62706E023703}">
                      <ahyp:hlinkClr val="tx"/>
                    </a:ext>
                  </a:extLst>
                </a:hlinkClick>
              </a:rPr>
              <a:t>false discovery rate</a:t>
            </a:r>
            <a:r>
              <a:rPr i="1" lang="en" sz="1200">
                <a:solidFill>
                  <a:schemeClr val="dk1"/>
                </a:solidFill>
              </a:rPr>
              <a:t>.Big data was originally associated with three key concepts: volume, variety, and velocity.”</a:t>
            </a:r>
            <a:endParaRPr i="1" sz="1200"/>
          </a:p>
        </p:txBody>
      </p:sp>
      <p:sp>
        <p:nvSpPr>
          <p:cNvPr id="177" name="Google Shape;17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190500" rtl="0" algn="l">
              <a:lnSpc>
                <a:spcPct val="115000"/>
              </a:lnSpc>
              <a:spcBef>
                <a:spcPts val="0"/>
              </a:spcBef>
              <a:spcAft>
                <a:spcPts val="0"/>
              </a:spcAft>
              <a:buSzPct val="141414"/>
              <a:buNone/>
            </a:pPr>
            <a:r>
              <a:t/>
            </a:r>
            <a:endParaRPr b="1" sz="2200"/>
          </a:p>
          <a:p>
            <a:pPr indent="0" lvl="0" marL="0" marR="38100" rtl="0" algn="l">
              <a:lnSpc>
                <a:spcPct val="128571"/>
              </a:lnSpc>
              <a:spcBef>
                <a:spcPts val="0"/>
              </a:spcBef>
              <a:spcAft>
                <a:spcPts val="0"/>
              </a:spcAft>
              <a:buSzPct val="203740"/>
              <a:buNone/>
            </a:pPr>
            <a:r>
              <a:t/>
            </a:r>
            <a:endParaRPr sz="1527"/>
          </a:p>
          <a:p>
            <a:pPr indent="-303244" lvl="0" marL="457200" marR="38100" rtl="0" algn="l">
              <a:lnSpc>
                <a:spcPct val="128571"/>
              </a:lnSpc>
              <a:spcBef>
                <a:spcPts val="0"/>
              </a:spcBef>
              <a:spcAft>
                <a:spcPts val="0"/>
              </a:spcAft>
              <a:buSzPct val="100000"/>
              <a:buChar char="●"/>
            </a:pPr>
            <a:r>
              <a:rPr lang="en" sz="1305"/>
              <a:t>To make the operation of MapReduce more concrete, we are going to illustrate it with "WordCount!" the typical example of MapReduce</a:t>
            </a:r>
            <a:br>
              <a:rPr lang="en" sz="1305"/>
            </a:br>
            <a:endParaRPr sz="1654">
              <a:solidFill>
                <a:srgbClr val="202124"/>
              </a:solidFill>
              <a:highlight>
                <a:srgbClr val="F8F9FA"/>
              </a:highlight>
            </a:endParaRPr>
          </a:p>
          <a:p>
            <a:pPr indent="-303244" lvl="0" marL="457200" marR="38100" rtl="0" algn="l">
              <a:lnSpc>
                <a:spcPct val="128571"/>
              </a:lnSpc>
              <a:spcBef>
                <a:spcPts val="0"/>
              </a:spcBef>
              <a:spcAft>
                <a:spcPts val="0"/>
              </a:spcAft>
              <a:buSzPct val="100000"/>
              <a:buChar char="●"/>
            </a:pPr>
            <a:r>
              <a:rPr lang="en" sz="1305"/>
              <a:t>Let us take as input a collection of textual documents: the objective of Wordcount i</a:t>
            </a:r>
            <a:r>
              <a:rPr b="1" lang="en" sz="1305"/>
              <a:t>s to calculate the number of occurrences of each word in the collection.</a:t>
            </a:r>
            <a:endParaRPr b="1" sz="1305"/>
          </a:p>
          <a:p>
            <a:pPr indent="0" lvl="0" marL="0" marR="38100" rtl="0" algn="l">
              <a:lnSpc>
                <a:spcPct val="128571"/>
              </a:lnSpc>
              <a:spcBef>
                <a:spcPts val="0"/>
              </a:spcBef>
              <a:spcAft>
                <a:spcPts val="0"/>
              </a:spcAft>
              <a:buSzPct val="287267"/>
              <a:buNone/>
            </a:pPr>
            <a:r>
              <a:t/>
            </a:r>
            <a:endParaRPr b="1" sz="1083"/>
          </a:p>
          <a:p>
            <a:pPr indent="0" lvl="0" marL="0" marR="38100" rtl="0" algn="l">
              <a:lnSpc>
                <a:spcPct val="128571"/>
              </a:lnSpc>
              <a:spcBef>
                <a:spcPts val="0"/>
              </a:spcBef>
              <a:spcAft>
                <a:spcPts val="0"/>
              </a:spcAft>
              <a:buClr>
                <a:schemeClr val="dk1"/>
              </a:buClr>
              <a:buSzPct val="84255"/>
              <a:buFont typeface="Arial"/>
              <a:buNone/>
            </a:pPr>
            <a:r>
              <a:rPr lang="en" sz="1305"/>
              <a:t>If You can store your entire </a:t>
            </a:r>
            <a:r>
              <a:rPr b="1" lang="en" sz="1305"/>
              <a:t>collection in a single file</a:t>
            </a:r>
            <a:r>
              <a:rPr lang="en" sz="1305"/>
              <a:t>; so, this is really not a difficult problem and the few lines of code below can address this problem.</a:t>
            </a:r>
            <a:endParaRPr sz="1654">
              <a:solidFill>
                <a:srgbClr val="202124"/>
              </a:solidFill>
              <a:highlight>
                <a:srgbClr val="F8F9FA"/>
              </a:highlight>
            </a:endParaRPr>
          </a:p>
          <a:p>
            <a:pPr indent="0" lvl="0" marL="0" marR="38100" rtl="0" algn="l">
              <a:lnSpc>
                <a:spcPct val="128571"/>
              </a:lnSpc>
              <a:spcBef>
                <a:spcPts val="0"/>
              </a:spcBef>
              <a:spcAft>
                <a:spcPts val="0"/>
              </a:spcAft>
              <a:buSzPct val="238399"/>
              <a:buNone/>
            </a:pPr>
            <a:br>
              <a:rPr lang="en" sz="1305"/>
            </a:br>
            <a:r>
              <a:rPr lang="en" sz="1305"/>
              <a:t>from collections import defaultdict</a:t>
            </a:r>
            <a:endParaRPr sz="1305"/>
          </a:p>
          <a:p>
            <a:pPr indent="0" lvl="0" marL="0" marR="38100" rtl="0" algn="l">
              <a:lnSpc>
                <a:spcPct val="128571"/>
              </a:lnSpc>
              <a:spcBef>
                <a:spcPts val="0"/>
              </a:spcBef>
              <a:spcAft>
                <a:spcPts val="0"/>
              </a:spcAft>
              <a:buClr>
                <a:schemeClr val="dk1"/>
              </a:buClr>
              <a:buSzPct val="113140"/>
              <a:buFont typeface="Arial"/>
              <a:buNone/>
            </a:pPr>
            <a:r>
              <a:t/>
            </a:r>
            <a:endParaRPr sz="972"/>
          </a:p>
          <a:p>
            <a:pPr indent="0" lvl="0" marL="0" marR="38100" rtl="0" algn="l">
              <a:lnSpc>
                <a:spcPct val="128571"/>
              </a:lnSpc>
              <a:spcBef>
                <a:spcPts val="0"/>
              </a:spcBef>
              <a:spcAft>
                <a:spcPts val="0"/>
              </a:spcAft>
              <a:buClr>
                <a:schemeClr val="dk1"/>
              </a:buClr>
              <a:buSzPct val="113140"/>
              <a:buFont typeface="Arial"/>
              <a:buNone/>
            </a:pPr>
            <a:r>
              <a:rPr lang="en" sz="972"/>
              <a:t>def wordCount(text):</a:t>
            </a:r>
            <a:endParaRPr sz="972"/>
          </a:p>
          <a:p>
            <a:pPr indent="0" lvl="0" marL="0" marR="38100" rtl="0" algn="l">
              <a:lnSpc>
                <a:spcPct val="128571"/>
              </a:lnSpc>
              <a:spcBef>
                <a:spcPts val="0"/>
              </a:spcBef>
              <a:spcAft>
                <a:spcPts val="0"/>
              </a:spcAft>
              <a:buClr>
                <a:schemeClr val="dk1"/>
              </a:buClr>
              <a:buSzPct val="113140"/>
              <a:buFont typeface="Arial"/>
              <a:buNone/>
            </a:pPr>
            <a:r>
              <a:rPr lang="en" sz="972"/>
              <a:t>    counts=defaultdict(int)</a:t>
            </a:r>
            <a:endParaRPr sz="972"/>
          </a:p>
          <a:p>
            <a:pPr indent="0" lvl="0" marL="0" marR="38100" rtl="0" algn="l">
              <a:lnSpc>
                <a:spcPct val="128571"/>
              </a:lnSpc>
              <a:spcBef>
                <a:spcPts val="0"/>
              </a:spcBef>
              <a:spcAft>
                <a:spcPts val="0"/>
              </a:spcAft>
              <a:buClr>
                <a:schemeClr val="dk1"/>
              </a:buClr>
              <a:buSzPct val="113140"/>
              <a:buFont typeface="Arial"/>
              <a:buNone/>
            </a:pPr>
            <a:r>
              <a:rPr lang="en" sz="972"/>
              <a:t>    for word in text.split():</a:t>
            </a:r>
            <a:endParaRPr sz="972"/>
          </a:p>
          <a:p>
            <a:pPr indent="0" lvl="0" marL="0" marR="38100" rtl="0" algn="l">
              <a:lnSpc>
                <a:spcPct val="128571"/>
              </a:lnSpc>
              <a:spcBef>
                <a:spcPts val="0"/>
              </a:spcBef>
              <a:spcAft>
                <a:spcPts val="0"/>
              </a:spcAft>
              <a:buClr>
                <a:schemeClr val="dk1"/>
              </a:buClr>
              <a:buSzPct val="113140"/>
              <a:buFont typeface="Arial"/>
              <a:buNone/>
            </a:pPr>
            <a:r>
              <a:rPr lang="en" sz="972"/>
              <a:t>        counts[word.lower()] +=1</a:t>
            </a:r>
            <a:endParaRPr sz="972"/>
          </a:p>
          <a:p>
            <a:pPr indent="0" lvl="0" marL="0" marR="38100" rtl="0" algn="l">
              <a:lnSpc>
                <a:spcPct val="128571"/>
              </a:lnSpc>
              <a:spcBef>
                <a:spcPts val="0"/>
              </a:spcBef>
              <a:spcAft>
                <a:spcPts val="0"/>
              </a:spcAft>
              <a:buClr>
                <a:schemeClr val="dk1"/>
              </a:buClr>
              <a:buSzPct val="113140"/>
              <a:buFont typeface="Arial"/>
              <a:buNone/>
            </a:pPr>
            <a:r>
              <a:rPr lang="en" sz="972"/>
              <a:t>    return counts</a:t>
            </a:r>
            <a:endParaRPr sz="972"/>
          </a:p>
          <a:p>
            <a:pPr indent="0" lvl="0" marL="0" marR="38100" rtl="0" algn="l">
              <a:lnSpc>
                <a:spcPct val="128571"/>
              </a:lnSpc>
              <a:spcBef>
                <a:spcPts val="0"/>
              </a:spcBef>
              <a:spcAft>
                <a:spcPts val="0"/>
              </a:spcAft>
              <a:buSzPct val="238399"/>
              <a:buNone/>
            </a:pPr>
            <a:r>
              <a:t/>
            </a:r>
            <a:endParaRPr sz="1305"/>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363" name="Google Shape;363;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190500" rtl="0" algn="l">
              <a:lnSpc>
                <a:spcPct val="115000"/>
              </a:lnSpc>
              <a:spcBef>
                <a:spcPts val="0"/>
              </a:spcBef>
              <a:spcAft>
                <a:spcPts val="0"/>
              </a:spcAft>
              <a:buSzPct val="141414"/>
              <a:buNone/>
            </a:pPr>
            <a:r>
              <a:t/>
            </a:r>
            <a:endParaRPr b="1" sz="2200"/>
          </a:p>
          <a:p>
            <a:pPr indent="0" lvl="0" marL="0" marR="38100" rtl="0" algn="l">
              <a:lnSpc>
                <a:spcPct val="128571"/>
              </a:lnSpc>
              <a:spcBef>
                <a:spcPts val="0"/>
              </a:spcBef>
              <a:spcAft>
                <a:spcPts val="0"/>
              </a:spcAft>
              <a:buSzPct val="177777"/>
              <a:buNone/>
            </a:pPr>
            <a:r>
              <a:t/>
            </a:r>
            <a:endParaRPr sz="1750"/>
          </a:p>
          <a:p>
            <a:pPr indent="-315931" lvl="0" marL="457200" marR="38100" rtl="0" algn="l">
              <a:lnSpc>
                <a:spcPct val="128571"/>
              </a:lnSpc>
              <a:spcBef>
                <a:spcPts val="0"/>
              </a:spcBef>
              <a:spcAft>
                <a:spcPts val="0"/>
              </a:spcAft>
              <a:buSzPct val="100000"/>
              <a:buChar char="●"/>
            </a:pPr>
            <a:r>
              <a:rPr lang="en" sz="1527"/>
              <a:t>Note that we use here a dictionary which is a collection of elements of type (key, value). </a:t>
            </a:r>
            <a:r>
              <a:rPr b="1" lang="en" sz="1527"/>
              <a:t>The key corresponds to the word and the value an integer corresponding to its number of occurrences</a:t>
            </a:r>
            <a:r>
              <a:rPr lang="en" sz="1527"/>
              <a:t>.</a:t>
            </a:r>
            <a:br>
              <a:rPr lang="en" sz="1527"/>
            </a:br>
            <a:endParaRPr sz="1877">
              <a:solidFill>
                <a:srgbClr val="202124"/>
              </a:solidFill>
              <a:highlight>
                <a:srgbClr val="F8F9FA"/>
              </a:highlight>
            </a:endParaRPr>
          </a:p>
          <a:p>
            <a:pPr indent="-315931" lvl="0" marL="457200" marR="38100" rtl="0" algn="l">
              <a:lnSpc>
                <a:spcPct val="128571"/>
              </a:lnSpc>
              <a:spcBef>
                <a:spcPts val="0"/>
              </a:spcBef>
              <a:spcAft>
                <a:spcPts val="0"/>
              </a:spcAft>
              <a:buSzPct val="100000"/>
              <a:buChar char="●"/>
            </a:pPr>
            <a:r>
              <a:rPr lang="en" sz="1527"/>
              <a:t>If your text is large, even very, very large, like the Wikipedia collection which contains about </a:t>
            </a:r>
            <a:r>
              <a:rPr b="1" lang="en" sz="1527"/>
              <a:t>27 billion words</a:t>
            </a:r>
            <a:r>
              <a:rPr lang="en" sz="1527"/>
              <a:t> (source: Wikipedia), this sequential solution will not be enough and it is necessary to carry out this counting in a distributed manner . </a:t>
            </a:r>
            <a:endParaRPr sz="1527"/>
          </a:p>
          <a:p>
            <a:pPr indent="0" lvl="0" marL="0" marR="38100" rtl="0" algn="l">
              <a:lnSpc>
                <a:spcPct val="128571"/>
              </a:lnSpc>
              <a:spcBef>
                <a:spcPts val="0"/>
              </a:spcBef>
              <a:spcAft>
                <a:spcPts val="0"/>
              </a:spcAft>
              <a:buSzPct val="203740"/>
              <a:buNone/>
            </a:pPr>
            <a:r>
              <a:t/>
            </a:r>
            <a:endParaRPr sz="1527"/>
          </a:p>
          <a:p>
            <a:pPr indent="0" lvl="0" marL="0" marR="38100" rtl="0" algn="l">
              <a:lnSpc>
                <a:spcPct val="128571"/>
              </a:lnSpc>
              <a:spcBef>
                <a:spcPts val="0"/>
              </a:spcBef>
              <a:spcAft>
                <a:spcPts val="0"/>
              </a:spcAft>
              <a:buSzPct val="203740"/>
              <a:buNone/>
            </a:pPr>
            <a:r>
              <a:t/>
            </a:r>
            <a:endParaRPr sz="1527"/>
          </a:p>
          <a:p>
            <a:pPr indent="0" lvl="0" marL="0" marR="38100" rtl="0" algn="l">
              <a:lnSpc>
                <a:spcPct val="128571"/>
              </a:lnSpc>
              <a:spcBef>
                <a:spcPts val="0"/>
              </a:spcBef>
              <a:spcAft>
                <a:spcPts val="0"/>
              </a:spcAft>
              <a:buSzPct val="203740"/>
              <a:buNone/>
            </a:pPr>
            <a:r>
              <a:rPr b="1" lang="en" sz="1527"/>
              <a:t>This is where MapReduce comes</a:t>
            </a:r>
            <a:endParaRPr b="1" sz="1877">
              <a:solidFill>
                <a:srgbClr val="202124"/>
              </a:solidFill>
              <a:highlight>
                <a:srgbClr val="F8F9FA"/>
              </a:highlight>
            </a:endParaRPr>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369" name="Google Shape;36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190500" rtl="0" algn="l">
              <a:lnSpc>
                <a:spcPct val="115000"/>
              </a:lnSpc>
              <a:spcBef>
                <a:spcPts val="0"/>
              </a:spcBef>
              <a:spcAft>
                <a:spcPts val="0"/>
              </a:spcAft>
              <a:buSzPct val="141414"/>
              <a:buNone/>
            </a:pPr>
            <a:r>
              <a:t/>
            </a:r>
            <a:endParaRPr b="1" sz="2200"/>
          </a:p>
          <a:p>
            <a:pPr indent="0" lvl="0" marL="0" marR="38100" rtl="0" algn="l">
              <a:lnSpc>
                <a:spcPct val="128571"/>
              </a:lnSpc>
              <a:spcBef>
                <a:spcPts val="0"/>
              </a:spcBef>
              <a:spcAft>
                <a:spcPts val="0"/>
              </a:spcAft>
              <a:buSzPct val="177777"/>
              <a:buNone/>
            </a:pPr>
            <a:br>
              <a:rPr lang="en" sz="1750"/>
            </a:br>
            <a:r>
              <a:rPr lang="en" sz="1527"/>
              <a:t>We are going to work on two extracts from the text of the song "Le Jour se lève" by Grand Corps Malade. We are far from the 27 billion words of Wikipedia but the objective is to illustrate the principle of MapReduce</a:t>
            </a:r>
            <a:endParaRPr sz="1877">
              <a:solidFill>
                <a:srgbClr val="202124"/>
              </a:solidFill>
              <a:highlight>
                <a:srgbClr val="F8F9FA"/>
              </a:highlight>
            </a:endParaRPr>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375" name="Google Shape;37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6" name="Google Shape;376;p61"/>
          <p:cNvPicPr preferRelativeResize="0"/>
          <p:nvPr/>
        </p:nvPicPr>
        <p:blipFill rotWithShape="1">
          <a:blip r:embed="rId3">
            <a:alphaModFix/>
          </a:blip>
          <a:srcRect b="0" l="0" r="0" t="0"/>
          <a:stretch/>
        </p:blipFill>
        <p:spPr>
          <a:xfrm>
            <a:off x="2630950" y="2295875"/>
            <a:ext cx="4032625" cy="2669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315931" lvl="0" marL="457200" marR="38100" rtl="0" algn="l">
              <a:lnSpc>
                <a:spcPct val="128571"/>
              </a:lnSpc>
              <a:spcBef>
                <a:spcPts val="0"/>
              </a:spcBef>
              <a:spcAft>
                <a:spcPts val="0"/>
              </a:spcAft>
              <a:buSzPct val="100000"/>
              <a:buChar char="●"/>
            </a:pPr>
            <a:r>
              <a:rPr lang="en" sz="1527"/>
              <a:t>Our input data has been split into different fragments and a simplification operation has been applied to </a:t>
            </a:r>
            <a:r>
              <a:rPr b="1" lang="en" sz="1527"/>
              <a:t>each fragment to remove punctuation characters</a:t>
            </a:r>
            <a:r>
              <a:rPr lang="en" sz="1527"/>
              <a:t>, </a:t>
            </a:r>
            <a:r>
              <a:rPr b="1" lang="en" sz="1527"/>
              <a:t>transform each word into its singular</a:t>
            </a:r>
            <a:r>
              <a:rPr lang="en" sz="1527"/>
              <a:t> </a:t>
            </a:r>
            <a:endParaRPr sz="1527"/>
          </a:p>
          <a:p>
            <a:pPr indent="0" lvl="0" marL="457200" marR="38100" rtl="0" algn="l">
              <a:lnSpc>
                <a:spcPct val="128571"/>
              </a:lnSpc>
              <a:spcBef>
                <a:spcPts val="0"/>
              </a:spcBef>
              <a:spcAft>
                <a:spcPts val="0"/>
              </a:spcAft>
              <a:buSzPct val="203740"/>
              <a:buNone/>
            </a:pPr>
            <a:r>
              <a:t/>
            </a:r>
            <a:endParaRPr sz="1527"/>
          </a:p>
          <a:p>
            <a:pPr indent="-315931" lvl="0" marL="457200" marR="38100" rtl="0" algn="l">
              <a:lnSpc>
                <a:spcPct val="128571"/>
              </a:lnSpc>
              <a:spcBef>
                <a:spcPts val="0"/>
              </a:spcBef>
              <a:spcAft>
                <a:spcPts val="0"/>
              </a:spcAft>
              <a:buSzPct val="100000"/>
              <a:buChar char="●"/>
            </a:pPr>
            <a:r>
              <a:rPr lang="en" sz="1527"/>
              <a:t>We can very easily represent these fragments in the form of pairs (key, value), taking as key the name of the file and as value the character string corresponding to the textual content of the file.</a:t>
            </a:r>
            <a:endParaRPr sz="1877">
              <a:solidFill>
                <a:srgbClr val="202124"/>
              </a:solidFill>
              <a:highlight>
                <a:srgbClr val="F8F9FA"/>
              </a:highlight>
            </a:endParaRPr>
          </a:p>
          <a:p>
            <a:pPr indent="0" lvl="0" marL="0" marR="38100" rtl="0" algn="l">
              <a:lnSpc>
                <a:spcPct val="128571"/>
              </a:lnSpc>
              <a:spcBef>
                <a:spcPts val="0"/>
              </a:spcBef>
              <a:spcAft>
                <a:spcPts val="0"/>
              </a:spcAft>
              <a:buSzPct val="203740"/>
              <a:buNone/>
            </a:pPr>
            <a:br>
              <a:rPr lang="en" sz="1527"/>
            </a:b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382" name="Google Shape;38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62"/>
          <p:cNvPicPr preferRelativeResize="0"/>
          <p:nvPr/>
        </p:nvPicPr>
        <p:blipFill rotWithShape="1">
          <a:blip r:embed="rId3">
            <a:alphaModFix/>
          </a:blip>
          <a:srcRect b="0" l="0" r="0" t="0"/>
          <a:stretch/>
        </p:blipFill>
        <p:spPr>
          <a:xfrm>
            <a:off x="3740213" y="3148475"/>
            <a:ext cx="1663575" cy="1733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45720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315931" lvl="0" marL="457200" marR="38100" rtl="0" algn="l">
              <a:lnSpc>
                <a:spcPct val="128571"/>
              </a:lnSpc>
              <a:spcBef>
                <a:spcPts val="0"/>
              </a:spcBef>
              <a:spcAft>
                <a:spcPts val="0"/>
              </a:spcAft>
              <a:buSzPct val="100000"/>
              <a:buChar char="●"/>
            </a:pPr>
            <a:r>
              <a:rPr lang="en" sz="1527"/>
              <a:t>We can very easily represent these fragments in the form of pairs (key, value), taking as key the name of the file and as value the character string corresponding to the textual content of the file.</a:t>
            </a:r>
            <a:endParaRPr sz="1877">
              <a:solidFill>
                <a:srgbClr val="202124"/>
              </a:solidFill>
              <a:highlight>
                <a:srgbClr val="F8F9FA"/>
              </a:highlight>
            </a:endParaRPr>
          </a:p>
          <a:p>
            <a:pPr indent="0" lvl="0" marL="0" marR="38100" rtl="0" algn="l">
              <a:lnSpc>
                <a:spcPct val="128571"/>
              </a:lnSpc>
              <a:spcBef>
                <a:spcPts val="0"/>
              </a:spcBef>
              <a:spcAft>
                <a:spcPts val="0"/>
              </a:spcAft>
              <a:buSzPct val="203740"/>
              <a:buNone/>
            </a:pPr>
            <a:br>
              <a:rPr lang="en" sz="1527"/>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389" name="Google Shape;38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0" name="Google Shape;390;p63"/>
          <p:cNvPicPr preferRelativeResize="0"/>
          <p:nvPr/>
        </p:nvPicPr>
        <p:blipFill rotWithShape="1">
          <a:blip r:embed="rId3">
            <a:alphaModFix/>
          </a:blip>
          <a:srcRect b="0" l="0" r="0" t="0"/>
          <a:stretch/>
        </p:blipFill>
        <p:spPr>
          <a:xfrm>
            <a:off x="6218813" y="3148487"/>
            <a:ext cx="1663575" cy="1733725"/>
          </a:xfrm>
          <a:prstGeom prst="rect">
            <a:avLst/>
          </a:prstGeom>
          <a:noFill/>
          <a:ln>
            <a:noFill/>
          </a:ln>
        </p:spPr>
      </p:pic>
      <p:sp>
        <p:nvSpPr>
          <p:cNvPr id="391" name="Google Shape;391;p63"/>
          <p:cNvSpPr txBox="1"/>
          <p:nvPr/>
        </p:nvSpPr>
        <p:spPr>
          <a:xfrm>
            <a:off x="401950" y="3329000"/>
            <a:ext cx="5325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D1 = {"./lot1.txt" : "jour lève notre grisaille"}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D2 = {"./lot2.txt" : "trottoir notre ruelle notre tour"}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D3 = {"./lot3.txt" : "jour lève notre envie vous"}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D4 = {"./lot4.txt" : "faire comprendre tous notre tour"}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4"/>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38100" rtl="0" algn="l">
              <a:lnSpc>
                <a:spcPct val="128571"/>
              </a:lnSpc>
              <a:spcBef>
                <a:spcPts val="0"/>
              </a:spcBef>
              <a:spcAft>
                <a:spcPts val="0"/>
              </a:spcAft>
              <a:buSzPct val="177777"/>
              <a:buNone/>
            </a:pPr>
            <a:br>
              <a:rPr lang="en" sz="1750"/>
            </a:br>
            <a:r>
              <a:rPr lang="en" sz="1527"/>
              <a:t>The way in which we responded to the problem sequentially directs us quite naturally towards the choice of taking the words of the text as keys.</a:t>
            </a:r>
            <a:br>
              <a:rPr lang="en" sz="1877">
                <a:solidFill>
                  <a:srgbClr val="202124"/>
                </a:solidFill>
                <a:highlight>
                  <a:srgbClr val="F8F9FA"/>
                </a:highlight>
              </a:rPr>
            </a:br>
            <a:endParaRPr sz="1527"/>
          </a:p>
          <a:p>
            <a:pPr indent="0" lvl="0" marL="0" marR="38100" rtl="0" algn="l">
              <a:lnSpc>
                <a:spcPct val="128571"/>
              </a:lnSpc>
              <a:spcBef>
                <a:spcPts val="0"/>
              </a:spcBef>
              <a:spcAft>
                <a:spcPts val="0"/>
              </a:spcAft>
              <a:buSzPct val="203740"/>
              <a:buNone/>
            </a:pPr>
            <a:r>
              <a:rPr lang="en" sz="1527"/>
              <a:t>The next step is to write the code of the map :</a:t>
            </a:r>
            <a:br>
              <a:rPr lang="en" sz="1527"/>
            </a:br>
            <a:r>
              <a:rPr lang="en" sz="1527"/>
              <a:t>- it must return a list of pairs (key, value). In the case of WordCount, </a:t>
            </a:r>
            <a:br>
              <a:rPr lang="en" sz="1527"/>
            </a:br>
            <a:r>
              <a:rPr lang="en" sz="1527"/>
              <a:t>- the map operation will therefore decompose the text of the fragment supplied as input </a:t>
            </a:r>
            <a:br>
              <a:rPr lang="en" sz="1527"/>
            </a:br>
            <a:r>
              <a:rPr lang="en" sz="1527"/>
              <a:t>- it will generate a pair for each word </a:t>
            </a:r>
            <a:r>
              <a:rPr b="1" lang="en" sz="1527"/>
              <a:t>(word, 1)</a:t>
            </a:r>
            <a:r>
              <a:rPr lang="en" sz="1527"/>
              <a:t>. </a:t>
            </a:r>
            <a:br>
              <a:rPr lang="en" sz="1527"/>
            </a:br>
            <a:br>
              <a:rPr lang="en" sz="1527"/>
            </a:br>
            <a:r>
              <a:rPr lang="en" sz="1527"/>
              <a:t>def map(key,value):</a:t>
            </a:r>
            <a:endParaRPr sz="1527"/>
          </a:p>
          <a:p>
            <a:pPr indent="0" lvl="0" marL="0" marR="38100" rtl="0" algn="l">
              <a:lnSpc>
                <a:spcPct val="128571"/>
              </a:lnSpc>
              <a:spcBef>
                <a:spcPts val="0"/>
              </a:spcBef>
              <a:spcAft>
                <a:spcPts val="0"/>
              </a:spcAft>
              <a:buClr>
                <a:schemeClr val="dk1"/>
              </a:buClr>
              <a:buSzPct val="71998"/>
              <a:buFont typeface="Arial"/>
              <a:buNone/>
            </a:pPr>
            <a:r>
              <a:rPr lang="en" sz="1527"/>
              <a:t>    intermediate=[]</a:t>
            </a:r>
            <a:endParaRPr sz="1527"/>
          </a:p>
          <a:p>
            <a:pPr indent="0" lvl="0" marL="0" marR="38100" rtl="0" algn="l">
              <a:lnSpc>
                <a:spcPct val="128571"/>
              </a:lnSpc>
              <a:spcBef>
                <a:spcPts val="0"/>
              </a:spcBef>
              <a:spcAft>
                <a:spcPts val="0"/>
              </a:spcAft>
              <a:buClr>
                <a:schemeClr val="dk1"/>
              </a:buClr>
              <a:buSzPct val="71998"/>
              <a:buFont typeface="Arial"/>
              <a:buNone/>
            </a:pPr>
            <a:r>
              <a:rPr lang="en" sz="1527"/>
              <a:t>    for word in value.split():</a:t>
            </a:r>
            <a:endParaRPr sz="1527"/>
          </a:p>
          <a:p>
            <a:pPr indent="0" lvl="0" marL="0" marR="38100" rtl="0" algn="l">
              <a:lnSpc>
                <a:spcPct val="128571"/>
              </a:lnSpc>
              <a:spcBef>
                <a:spcPts val="0"/>
              </a:spcBef>
              <a:spcAft>
                <a:spcPts val="0"/>
              </a:spcAft>
              <a:buClr>
                <a:schemeClr val="dk1"/>
              </a:buClr>
              <a:buSzPct val="71998"/>
              <a:buFont typeface="Arial"/>
              <a:buNone/>
            </a:pPr>
            <a:r>
              <a:rPr lang="en" sz="1527"/>
              <a:t>        intermediate.append((word, 1))</a:t>
            </a:r>
            <a:endParaRPr sz="1527"/>
          </a:p>
          <a:p>
            <a:pPr indent="0" lvl="0" marL="0" marR="38100" rtl="0" algn="l">
              <a:lnSpc>
                <a:spcPct val="128571"/>
              </a:lnSpc>
              <a:spcBef>
                <a:spcPts val="0"/>
              </a:spcBef>
              <a:spcAft>
                <a:spcPts val="0"/>
              </a:spcAft>
              <a:buClr>
                <a:schemeClr val="dk1"/>
              </a:buClr>
              <a:buSzPct val="71998"/>
              <a:buFont typeface="Arial"/>
              <a:buNone/>
            </a:pPr>
            <a:r>
              <a:rPr lang="en" sz="1527"/>
              <a:t>    return intermediate</a:t>
            </a:r>
            <a:endParaRPr sz="1527"/>
          </a:p>
          <a:p>
            <a:pPr indent="0" lvl="0" marL="0" marR="38100" rtl="0" algn="l">
              <a:lnSpc>
                <a:spcPct val="128571"/>
              </a:lnSpc>
              <a:spcBef>
                <a:spcPts val="0"/>
              </a:spcBef>
              <a:spcAft>
                <a:spcPts val="0"/>
              </a:spcAft>
              <a:buSzPct val="177777"/>
              <a:buNone/>
            </a:pPr>
            <a:br>
              <a:rPr lang="en" sz="1750"/>
            </a:br>
            <a:br>
              <a:rPr lang="en" sz="1750"/>
            </a:b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397" name="Google Shape;39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5"/>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38100" rtl="0" algn="l">
              <a:lnSpc>
                <a:spcPct val="128571"/>
              </a:lnSpc>
              <a:spcBef>
                <a:spcPts val="0"/>
              </a:spcBef>
              <a:spcAft>
                <a:spcPts val="0"/>
              </a:spcAft>
              <a:buSzPct val="177777"/>
              <a:buNone/>
            </a:pPr>
            <a:br>
              <a:rPr lang="en" sz="1750"/>
            </a:br>
            <a:r>
              <a:rPr lang="en" sz="1527"/>
              <a:t>So we now have everything we need for the MAP step of MapReduce which consists in applying the map operation to each fragment in parallel as shown in the figure below.</a:t>
            </a:r>
            <a:endParaRPr sz="1877">
              <a:solidFill>
                <a:srgbClr val="202124"/>
              </a:solidFill>
              <a:highlight>
                <a:srgbClr val="F8F9FA"/>
              </a:highlight>
            </a:endParaRPr>
          </a:p>
          <a:p>
            <a:pPr indent="0" lvl="0" marL="0" marR="38100" rtl="0" algn="l">
              <a:lnSpc>
                <a:spcPct val="128571"/>
              </a:lnSpc>
              <a:spcBef>
                <a:spcPts val="0"/>
              </a:spcBef>
              <a:spcAft>
                <a:spcPts val="0"/>
              </a:spcAft>
              <a:buSzPct val="177777"/>
              <a:buNone/>
            </a:pPr>
            <a:br>
              <a:rPr lang="en" sz="1750"/>
            </a:br>
            <a:br>
              <a:rPr lang="en" sz="1750"/>
            </a:br>
            <a:br>
              <a:rPr lang="en" sz="1750"/>
            </a:br>
            <a:br>
              <a:rPr lang="en" sz="1750"/>
            </a:b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403" name="Google Shape;403;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4" name="Google Shape;404;p65"/>
          <p:cNvPicPr preferRelativeResize="0"/>
          <p:nvPr/>
        </p:nvPicPr>
        <p:blipFill rotWithShape="1">
          <a:blip r:embed="rId3">
            <a:alphaModFix/>
          </a:blip>
          <a:srcRect b="0" l="0" r="0" t="0"/>
          <a:stretch/>
        </p:blipFill>
        <p:spPr>
          <a:xfrm>
            <a:off x="1366575" y="1990200"/>
            <a:ext cx="5085972" cy="2673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38100" rtl="0" algn="l">
              <a:lnSpc>
                <a:spcPct val="128571"/>
              </a:lnSpc>
              <a:spcBef>
                <a:spcPts val="0"/>
              </a:spcBef>
              <a:spcAft>
                <a:spcPts val="0"/>
              </a:spcAft>
              <a:buSzPct val="177777"/>
              <a:buNone/>
            </a:pPr>
            <a:br>
              <a:rPr lang="en" sz="1750"/>
            </a:br>
            <a:endParaRPr sz="1750"/>
          </a:p>
          <a:p>
            <a:pPr indent="-315931" lvl="0" marL="457200" marR="38100" rtl="0" algn="l">
              <a:lnSpc>
                <a:spcPct val="128571"/>
              </a:lnSpc>
              <a:spcBef>
                <a:spcPts val="0"/>
              </a:spcBef>
              <a:spcAft>
                <a:spcPts val="0"/>
              </a:spcAft>
              <a:buSzPct val="100000"/>
              <a:buChar char="●"/>
            </a:pPr>
            <a:r>
              <a:rPr lang="en" sz="1527"/>
              <a:t>At the end of the MAP step, so we have several lists of pairs (key, value).</a:t>
            </a:r>
            <a:br>
              <a:rPr lang="en" sz="1527"/>
            </a:br>
            <a:endParaRPr sz="1527"/>
          </a:p>
          <a:p>
            <a:pPr indent="-315931" lvl="0" marL="457200" marR="38100" rtl="0" algn="l">
              <a:lnSpc>
                <a:spcPct val="128571"/>
              </a:lnSpc>
              <a:spcBef>
                <a:spcPts val="0"/>
              </a:spcBef>
              <a:spcAft>
                <a:spcPts val="0"/>
              </a:spcAft>
              <a:buSzPct val="100000"/>
              <a:buChar char="●"/>
            </a:pPr>
            <a:r>
              <a:rPr lang="en" sz="1527"/>
              <a:t>At the stade let’s supposed we are able to group and sort by key intermediate results. It corresponds to the Shuffle and sort step.</a:t>
            </a:r>
            <a:endParaRPr sz="1527"/>
          </a:p>
          <a:p>
            <a:pPr indent="0" lvl="0" marL="0" marR="38100" rtl="0" algn="l">
              <a:lnSpc>
                <a:spcPct val="128571"/>
              </a:lnSpc>
              <a:spcBef>
                <a:spcPts val="0"/>
              </a:spcBef>
              <a:spcAft>
                <a:spcPts val="0"/>
              </a:spcAft>
              <a:buSzPct val="203740"/>
              <a:buNone/>
            </a:pPr>
            <a:r>
              <a:t/>
            </a:r>
            <a:endParaRPr sz="1527"/>
          </a:p>
          <a:p>
            <a:pPr indent="0" lvl="0" marL="0" marR="38100" rtl="0" algn="l">
              <a:lnSpc>
                <a:spcPct val="128571"/>
              </a:lnSpc>
              <a:spcBef>
                <a:spcPts val="0"/>
              </a:spcBef>
              <a:spcAft>
                <a:spcPts val="0"/>
              </a:spcAft>
              <a:buSzPct val="203740"/>
              <a:buNone/>
            </a:pPr>
            <a:r>
              <a:rPr lang="en" sz="1527"/>
              <a:t>This step is entirely managed by the MapReduce execution framework, in a distributed manner, and it is therefore legitimate not to detail it further here.</a:t>
            </a:r>
            <a:br>
              <a:rPr lang="en" sz="1527"/>
            </a:br>
            <a:br>
              <a:rPr lang="en" sz="1527"/>
            </a:br>
            <a:endParaRPr sz="1527"/>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br>
              <a:rPr lang="en" sz="1750"/>
            </a:br>
            <a:br>
              <a:rPr lang="en" sz="1750"/>
            </a:br>
            <a:br>
              <a:rPr lang="en" sz="1750"/>
            </a:b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410" name="Google Shape;41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1" name="Google Shape;411;p66"/>
          <p:cNvPicPr preferRelativeResize="0"/>
          <p:nvPr/>
        </p:nvPicPr>
        <p:blipFill rotWithShape="1">
          <a:blip r:embed="rId3">
            <a:alphaModFix/>
          </a:blip>
          <a:srcRect b="0" l="0" r="0" t="0"/>
          <a:stretch/>
        </p:blipFill>
        <p:spPr>
          <a:xfrm>
            <a:off x="4925375" y="3124400"/>
            <a:ext cx="3303678" cy="1823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7"/>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38100" rtl="0" algn="l">
              <a:lnSpc>
                <a:spcPct val="128571"/>
              </a:lnSpc>
              <a:spcBef>
                <a:spcPts val="0"/>
              </a:spcBef>
              <a:spcAft>
                <a:spcPts val="0"/>
              </a:spcAft>
              <a:buSzPct val="177777"/>
              <a:buNone/>
            </a:pPr>
            <a:br>
              <a:rPr lang="en" sz="1750"/>
            </a:br>
            <a:br>
              <a:rPr lang="en" sz="1750"/>
            </a:br>
            <a:r>
              <a:rPr lang="en" sz="1527"/>
              <a:t>We now have at our disposal a set of pairs (key, list_of_values). </a:t>
            </a:r>
            <a:br>
              <a:rPr lang="en" sz="1527"/>
            </a:br>
            <a:br>
              <a:rPr lang="en" sz="1527"/>
            </a:br>
            <a:r>
              <a:rPr lang="en" sz="1527"/>
              <a:t>We now have to write the code for the reduce operation, according to the scheme imposed by MapReduce. </a:t>
            </a:r>
            <a:br>
              <a:rPr lang="en" sz="1527"/>
            </a:br>
            <a:br>
              <a:rPr lang="en" sz="1527"/>
            </a:br>
            <a:r>
              <a:rPr lang="en" sz="1527"/>
              <a:t>For WordCount, the reduce operation will therefore just consist in summing all the values ​​of the list associated with a key. We can write this again very simply in python.</a:t>
            </a:r>
            <a:endParaRPr sz="1527"/>
          </a:p>
          <a:p>
            <a:pPr indent="0" lvl="0" marL="0" marR="38100" rtl="0" algn="l">
              <a:lnSpc>
                <a:spcPct val="128571"/>
              </a:lnSpc>
              <a:spcBef>
                <a:spcPts val="0"/>
              </a:spcBef>
              <a:spcAft>
                <a:spcPts val="0"/>
              </a:spcAft>
              <a:buSzPct val="203740"/>
              <a:buNone/>
            </a:pPr>
            <a:br>
              <a:rPr lang="en" sz="1527"/>
            </a:b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br>
              <a:rPr lang="en" sz="1750"/>
            </a:br>
            <a:br>
              <a:rPr lang="en" sz="1750"/>
            </a:br>
            <a:br>
              <a:rPr lang="en" sz="1750"/>
            </a:b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417" name="Google Shape;417;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67"/>
          <p:cNvSpPr txBox="1"/>
          <p:nvPr/>
        </p:nvSpPr>
        <p:spPr>
          <a:xfrm>
            <a:off x="2512100" y="3794725"/>
            <a:ext cx="3000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def reduce(key, 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result =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for c in 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result = result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return (key, result)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8"/>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38100" rtl="0" algn="l">
              <a:lnSpc>
                <a:spcPct val="128571"/>
              </a:lnSpc>
              <a:spcBef>
                <a:spcPts val="0"/>
              </a:spcBef>
              <a:spcAft>
                <a:spcPts val="0"/>
              </a:spcAft>
              <a:buSzPct val="177777"/>
              <a:buNone/>
            </a:pPr>
            <a:br>
              <a:rPr lang="en" sz="1750"/>
            </a:br>
            <a:br>
              <a:rPr lang="en" sz="1750"/>
            </a:br>
            <a:r>
              <a:rPr lang="en" sz="1527"/>
              <a:t>The MapReduce's REDUCE step can therefore be applied. It consists in applying the operation reduce to each </a:t>
            </a:r>
            <a:r>
              <a:rPr b="1" lang="en" sz="1527"/>
              <a:t>pair (key, list_of_values) in parallel.</a:t>
            </a:r>
            <a:endParaRPr b="1" sz="1527"/>
          </a:p>
          <a:p>
            <a:pPr indent="0" lvl="0" marL="0" marR="38100" rtl="0" algn="l">
              <a:lnSpc>
                <a:spcPct val="128571"/>
              </a:lnSpc>
              <a:spcBef>
                <a:spcPts val="0"/>
              </a:spcBef>
              <a:spcAft>
                <a:spcPts val="0"/>
              </a:spcAft>
              <a:buSzPct val="177777"/>
              <a:buNone/>
            </a:pPr>
            <a:br>
              <a:rPr lang="en" sz="1750"/>
            </a:b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br>
              <a:rPr lang="en" sz="1750"/>
            </a:br>
            <a:br>
              <a:rPr lang="en" sz="1750"/>
            </a:br>
            <a:br>
              <a:rPr lang="en" sz="1750"/>
            </a:b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424" name="Google Shape;42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5" name="Google Shape;425;p68"/>
          <p:cNvPicPr preferRelativeResize="0"/>
          <p:nvPr/>
        </p:nvPicPr>
        <p:blipFill rotWithShape="1">
          <a:blip r:embed="rId3">
            <a:alphaModFix/>
          </a:blip>
          <a:srcRect b="0" l="0" r="0" t="0"/>
          <a:stretch/>
        </p:blipFill>
        <p:spPr>
          <a:xfrm>
            <a:off x="2162075" y="2383975"/>
            <a:ext cx="3431500" cy="2573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0" y="0"/>
            <a:ext cx="8520600" cy="4614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2400"/>
              </a:spcBef>
              <a:spcAft>
                <a:spcPts val="0"/>
              </a:spcAft>
              <a:buClr>
                <a:schemeClr val="dk1"/>
              </a:buClr>
              <a:buSzPct val="55932"/>
              <a:buFont typeface="Arial"/>
              <a:buNone/>
            </a:pPr>
            <a:r>
              <a:rPr b="1" lang="en" sz="1966"/>
              <a:t>What is Big Data ? </a:t>
            </a:r>
            <a:endParaRPr b="1" sz="1966"/>
          </a:p>
          <a:p>
            <a:pPr indent="0" lvl="0" marL="0" marR="190500" rtl="0" algn="l">
              <a:lnSpc>
                <a:spcPct val="115000"/>
              </a:lnSpc>
              <a:spcBef>
                <a:spcPts val="600"/>
              </a:spcBef>
              <a:spcAft>
                <a:spcPts val="0"/>
              </a:spcAft>
              <a:buClr>
                <a:schemeClr val="dk1"/>
              </a:buClr>
              <a:buSzPct val="100000"/>
              <a:buFont typeface="Arial"/>
              <a:buNone/>
            </a:pPr>
            <a:r>
              <a:t/>
            </a:r>
            <a:endParaRPr sz="1100"/>
          </a:p>
          <a:p>
            <a:pPr indent="0" lvl="0" marL="0" rtl="0" algn="l">
              <a:lnSpc>
                <a:spcPct val="100000"/>
              </a:lnSpc>
              <a:spcBef>
                <a:spcPts val="0"/>
              </a:spcBef>
              <a:spcAft>
                <a:spcPts val="0"/>
              </a:spcAft>
              <a:buSzPct val="111111"/>
              <a:buNone/>
            </a:pPr>
            <a:r>
              <a:t/>
            </a:r>
            <a:endParaRPr/>
          </a:p>
        </p:txBody>
      </p:sp>
      <p:sp>
        <p:nvSpPr>
          <p:cNvPr id="183" name="Google Shape;18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Four Vs of Big Data</a:t>
            </a:r>
            <a:endParaRPr sz="1200">
              <a:solidFill>
                <a:schemeClr val="dk1"/>
              </a:solidFill>
            </a:endParaRPr>
          </a:p>
          <a:p>
            <a:pPr indent="0" lvl="0" marL="457200" rtl="0" algn="l">
              <a:lnSpc>
                <a:spcPct val="115000"/>
              </a:lnSpc>
              <a:spcBef>
                <a:spcPts val="1200"/>
              </a:spcBef>
              <a:spcAft>
                <a:spcPts val="0"/>
              </a:spcAft>
              <a:buSzPts val="1800"/>
              <a:buNone/>
            </a:pPr>
            <a:r>
              <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Volume</a:t>
            </a:r>
            <a:r>
              <a:rPr lang="en" sz="1200">
                <a:solidFill>
                  <a:schemeClr val="dk1"/>
                </a:solidFill>
              </a:rPr>
              <a:t>: Extremely large volumes of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Variety</a:t>
            </a:r>
            <a:r>
              <a:rPr lang="en" sz="1200">
                <a:solidFill>
                  <a:schemeClr val="dk1"/>
                </a:solidFill>
              </a:rPr>
              <a:t>: Various forms of data – structured, semi-structured and unstructured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Velocity</a:t>
            </a:r>
            <a:r>
              <a:rPr lang="en" sz="1200">
                <a:solidFill>
                  <a:schemeClr val="dk1"/>
                </a:solidFill>
              </a:rPr>
              <a:t>: Real time, batch, streams of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Veracity/Variability</a:t>
            </a:r>
            <a:r>
              <a:rPr lang="en" sz="1200">
                <a:solidFill>
                  <a:schemeClr val="dk1"/>
                </a:solidFill>
              </a:rPr>
              <a:t>: Inconsistent, sometimes inaccurate, varying data</a:t>
            </a:r>
            <a:endParaRPr sz="1200">
              <a:solidFill>
                <a:schemeClr val="dk1"/>
              </a:solidFill>
            </a:endParaRPr>
          </a:p>
          <a:p>
            <a:pPr indent="0" lvl="0" marL="0" rtl="0" algn="l">
              <a:lnSpc>
                <a:spcPct val="115000"/>
              </a:lnSpc>
              <a:spcBef>
                <a:spcPts val="1200"/>
              </a:spcBef>
              <a:spcAft>
                <a:spcPts val="1200"/>
              </a:spcAft>
              <a:buSzPts val="1800"/>
              <a:buNone/>
            </a:pPr>
            <a:r>
              <a:t/>
            </a:r>
            <a:endParaRPr sz="1200"/>
          </a:p>
        </p:txBody>
      </p:sp>
      <p:pic>
        <p:nvPicPr>
          <p:cNvPr id="184" name="Google Shape;184;p33"/>
          <p:cNvPicPr preferRelativeResize="0"/>
          <p:nvPr/>
        </p:nvPicPr>
        <p:blipFill rotWithShape="1">
          <a:blip r:embed="rId3">
            <a:alphaModFix/>
          </a:blip>
          <a:srcRect b="0" l="0" r="0" t="0"/>
          <a:stretch/>
        </p:blipFill>
        <p:spPr>
          <a:xfrm>
            <a:off x="5184500" y="204975"/>
            <a:ext cx="3396200" cy="1665300"/>
          </a:xfrm>
          <a:prstGeom prst="rect">
            <a:avLst/>
          </a:prstGeom>
          <a:noFill/>
          <a:ln>
            <a:noFill/>
          </a:ln>
        </p:spPr>
      </p:pic>
      <p:sp>
        <p:nvSpPr>
          <p:cNvPr id="185" name="Google Shape;18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9"/>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MapReduce on pairs (key, value)</a:t>
            </a:r>
            <a:endParaRPr b="1" sz="22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203740"/>
              <a:buNone/>
            </a:pPr>
            <a:r>
              <a:rPr lang="en" sz="1527"/>
              <a:t>The MapReduce approach for distributed computation consists in reformulating its problem in parallelizable functions with a relatively constrained diagram</a:t>
            </a:r>
            <a:br>
              <a:rPr lang="en" sz="1527"/>
            </a:br>
            <a:br>
              <a:rPr lang="en" sz="1527"/>
            </a:br>
            <a:r>
              <a:rPr lang="en" sz="1527"/>
              <a:t>All this looks very good on paper, but what about the concrete implementation </a:t>
            </a:r>
            <a:r>
              <a:rPr b="1" lang="en" sz="1527"/>
              <a:t>in a Big Data context,</a:t>
            </a:r>
            <a:r>
              <a:rPr lang="en" sz="1527"/>
              <a:t> </a:t>
            </a:r>
            <a:br>
              <a:rPr lang="en" sz="1527"/>
            </a:br>
            <a:r>
              <a:rPr lang="en" sz="1527"/>
              <a:t>that is to say on a cluster of machines? </a:t>
            </a:r>
            <a:br>
              <a:rPr lang="en" sz="1527"/>
            </a:br>
            <a:r>
              <a:rPr b="1" lang="en" sz="1527"/>
              <a:t>How are the calculations organized and distributed?</a:t>
            </a:r>
            <a:r>
              <a:rPr lang="en" sz="1527"/>
              <a:t> </a:t>
            </a:r>
            <a:br>
              <a:rPr lang="en" sz="1750"/>
            </a:br>
            <a:endParaRPr sz="2100">
              <a:solidFill>
                <a:srgbClr val="202124"/>
              </a:solidFill>
              <a:highlight>
                <a:srgbClr val="F8F9FA"/>
              </a:highlight>
            </a:endParaRPr>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br>
              <a:rPr lang="en" sz="1750"/>
            </a:br>
            <a:br>
              <a:rPr lang="en" sz="1750"/>
            </a:br>
            <a:br>
              <a:rPr lang="en" sz="1750"/>
            </a:b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431" name="Google Shape;43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0"/>
          <p:cNvSpPr txBox="1"/>
          <p:nvPr>
            <p:ph type="title"/>
          </p:nvPr>
        </p:nvSpPr>
        <p:spPr>
          <a:xfrm>
            <a:off x="0" y="0"/>
            <a:ext cx="90483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41414"/>
              <a:buNone/>
            </a:pPr>
            <a:br>
              <a:rPr b="1" lang="en" sz="2200"/>
            </a:br>
            <a:r>
              <a:rPr b="1" lang="en" sz="2200"/>
              <a:t>To sum up MapReduce</a:t>
            </a:r>
            <a:endParaRPr b="1" sz="2200"/>
          </a:p>
          <a:p>
            <a:pPr indent="0" lvl="0" marL="457200" marR="38100" rtl="0" algn="l">
              <a:lnSpc>
                <a:spcPct val="128571"/>
              </a:lnSpc>
              <a:spcBef>
                <a:spcPts val="0"/>
              </a:spcBef>
              <a:spcAft>
                <a:spcPts val="0"/>
              </a:spcAft>
              <a:buSzPct val="177777"/>
              <a:buNone/>
            </a:pPr>
            <a:r>
              <a:t/>
            </a:r>
            <a:endParaRPr sz="1750"/>
          </a:p>
          <a:p>
            <a:pPr indent="-315931" lvl="0" marL="457200" marR="38100" rtl="0" algn="l">
              <a:lnSpc>
                <a:spcPct val="128571"/>
              </a:lnSpc>
              <a:spcBef>
                <a:spcPts val="0"/>
              </a:spcBef>
              <a:spcAft>
                <a:spcPts val="0"/>
              </a:spcAft>
              <a:buSzPct val="100000"/>
              <a:buChar char="●"/>
            </a:pPr>
            <a:r>
              <a:rPr lang="en" sz="1527"/>
              <a:t>The generalization of the divide-and-conquer algorithm design paradigm to the distributed framework.</a:t>
            </a:r>
            <a:br>
              <a:rPr lang="en" sz="1527"/>
            </a:br>
            <a:endParaRPr sz="1527"/>
          </a:p>
          <a:p>
            <a:pPr indent="-315931" lvl="0" marL="457200" marR="38100" rtl="0" algn="l">
              <a:lnSpc>
                <a:spcPct val="128571"/>
              </a:lnSpc>
              <a:spcBef>
                <a:spcPts val="0"/>
              </a:spcBef>
              <a:spcAft>
                <a:spcPts val="0"/>
              </a:spcAft>
              <a:buSzPct val="100000"/>
              <a:buChar char="●"/>
            </a:pPr>
            <a:r>
              <a:rPr lang="en" sz="1527"/>
              <a:t>A programming model based on the combination of two simple functions, </a:t>
            </a:r>
            <a:r>
              <a:rPr b="1" lang="en" sz="1527"/>
              <a:t>map Reduce</a:t>
            </a:r>
            <a:r>
              <a:rPr lang="en" sz="1527"/>
              <a:t>, inspired by functional programming.</a:t>
            </a:r>
            <a:br>
              <a:rPr lang="en" sz="1527"/>
            </a:br>
            <a:endParaRPr sz="1527"/>
          </a:p>
          <a:p>
            <a:pPr indent="-315931" lvl="0" marL="457200" marR="38100" rtl="0" algn="l">
              <a:lnSpc>
                <a:spcPct val="128571"/>
              </a:lnSpc>
              <a:spcBef>
                <a:spcPts val="0"/>
              </a:spcBef>
              <a:spcAft>
                <a:spcPts val="0"/>
              </a:spcAft>
              <a:buSzPct val="100000"/>
              <a:buChar char="●"/>
            </a:pPr>
            <a:r>
              <a:rPr lang="en" sz="1527"/>
              <a:t>An execution framework supporting the deployment and distribution of calculations on a cluster.</a:t>
            </a:r>
            <a:br>
              <a:rPr lang="en" sz="1527"/>
            </a:br>
            <a:endParaRPr sz="1527"/>
          </a:p>
          <a:p>
            <a:pPr indent="-315931" lvl="0" marL="457200" marR="38100" rtl="0" algn="l">
              <a:lnSpc>
                <a:spcPct val="128571"/>
              </a:lnSpc>
              <a:spcBef>
                <a:spcPts val="0"/>
              </a:spcBef>
              <a:spcAft>
                <a:spcPts val="0"/>
              </a:spcAft>
              <a:buSzPct val="100000"/>
              <a:buChar char="●"/>
            </a:pPr>
            <a:r>
              <a:rPr lang="en" sz="1527"/>
              <a:t>The role of distributed application developers is therefore to think in MapReduce:</a:t>
            </a:r>
            <a:endParaRPr sz="1527"/>
          </a:p>
          <a:p>
            <a:pPr indent="-315931" lvl="1" marL="914400" marR="38100" rtl="0" algn="l">
              <a:lnSpc>
                <a:spcPct val="128571"/>
              </a:lnSpc>
              <a:spcBef>
                <a:spcPts val="0"/>
              </a:spcBef>
              <a:spcAft>
                <a:spcPts val="0"/>
              </a:spcAft>
              <a:buSzPct val="100000"/>
              <a:buChar char="○"/>
            </a:pPr>
            <a:r>
              <a:rPr b="1" lang="en" sz="1527"/>
              <a:t>Choose a way to split the data so that the MAP operation is parallelizable</a:t>
            </a:r>
            <a:endParaRPr b="1" sz="1527"/>
          </a:p>
          <a:p>
            <a:pPr indent="-315931" lvl="1" marL="914400" marR="38100" rtl="0" algn="l">
              <a:lnSpc>
                <a:spcPct val="128571"/>
              </a:lnSpc>
              <a:spcBef>
                <a:spcPts val="0"/>
              </a:spcBef>
              <a:spcAft>
                <a:spcPts val="0"/>
              </a:spcAft>
              <a:buSzPct val="100000"/>
              <a:buChar char="○"/>
            </a:pPr>
            <a:r>
              <a:rPr lang="en" sz="1527"/>
              <a:t>Choose the key to use for the targeted problem.</a:t>
            </a:r>
            <a:endParaRPr sz="1527"/>
          </a:p>
          <a:p>
            <a:pPr indent="-315931" lvl="1" marL="914400" marR="38100" rtl="0" algn="l">
              <a:lnSpc>
                <a:spcPct val="128571"/>
              </a:lnSpc>
              <a:spcBef>
                <a:spcPts val="0"/>
              </a:spcBef>
              <a:spcAft>
                <a:spcPts val="0"/>
              </a:spcAft>
              <a:buSzPct val="100000"/>
              <a:buChar char="○"/>
            </a:pPr>
            <a:r>
              <a:rPr lang="en" sz="1527"/>
              <a:t>Write the function code for the MAP operation.</a:t>
            </a:r>
            <a:endParaRPr sz="1527"/>
          </a:p>
          <a:p>
            <a:pPr indent="-315931" lvl="1" marL="914400" marR="38100" rtl="0" algn="l">
              <a:lnSpc>
                <a:spcPct val="128571"/>
              </a:lnSpc>
              <a:spcBef>
                <a:spcPts val="0"/>
              </a:spcBef>
              <a:spcAft>
                <a:spcPts val="0"/>
              </a:spcAft>
              <a:buSzPct val="100000"/>
              <a:buChar char="○"/>
            </a:pPr>
            <a:r>
              <a:rPr lang="en" sz="1527"/>
              <a:t>Write the function code for the REDUCE operation.</a:t>
            </a:r>
            <a:endParaRPr sz="1527"/>
          </a:p>
          <a:p>
            <a:pPr indent="0" lvl="0" marL="0" marR="38100" rtl="0" algn="l">
              <a:lnSpc>
                <a:spcPct val="128571"/>
              </a:lnSpc>
              <a:spcBef>
                <a:spcPts val="0"/>
              </a:spcBef>
              <a:spcAft>
                <a:spcPts val="0"/>
              </a:spcAft>
              <a:buSzPct val="177777"/>
              <a:buNone/>
            </a:pPr>
            <a:br>
              <a:rPr lang="en" sz="1750"/>
            </a:br>
            <a:endParaRPr sz="2100">
              <a:solidFill>
                <a:srgbClr val="202124"/>
              </a:solidFill>
              <a:highlight>
                <a:srgbClr val="F8F9FA"/>
              </a:highlight>
            </a:endParaRPr>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br>
              <a:rPr lang="en" sz="1750"/>
            </a:br>
            <a:br>
              <a:rPr lang="en" sz="1750"/>
            </a:br>
            <a:br>
              <a:rPr lang="en" sz="1750"/>
            </a:br>
            <a:endParaRPr sz="1750"/>
          </a:p>
          <a:p>
            <a:pPr indent="0" lvl="0" marL="0" marR="38100" rtl="0" algn="l">
              <a:lnSpc>
                <a:spcPct val="128571"/>
              </a:lnSpc>
              <a:spcBef>
                <a:spcPts val="0"/>
              </a:spcBef>
              <a:spcAft>
                <a:spcPts val="0"/>
              </a:spcAft>
              <a:buClr>
                <a:schemeClr val="dk1"/>
              </a:buClr>
              <a:buSzPct val="84255"/>
              <a:buFont typeface="Arial"/>
              <a:buNone/>
            </a:pPr>
            <a:r>
              <a:t/>
            </a:r>
            <a:endParaRPr sz="1305"/>
          </a:p>
          <a:p>
            <a:pPr indent="0" lvl="0" marL="0" marR="38100" rtl="0" algn="l">
              <a:lnSpc>
                <a:spcPct val="128571"/>
              </a:lnSpc>
              <a:spcBef>
                <a:spcPts val="0"/>
              </a:spcBef>
              <a:spcAft>
                <a:spcPts val="0"/>
              </a:spcAft>
              <a:buSzPct val="177777"/>
              <a:buNone/>
            </a:pPr>
            <a:br>
              <a:rPr lang="en" sz="1750"/>
            </a:br>
            <a:endParaRPr sz="175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br>
              <a:rPr lang="en" sz="1750"/>
            </a:br>
            <a:endParaRPr sz="1750"/>
          </a:p>
          <a:p>
            <a:pPr indent="0" lvl="0" marL="0" rtl="0" algn="l">
              <a:lnSpc>
                <a:spcPct val="100000"/>
              </a:lnSpc>
              <a:spcBef>
                <a:spcPts val="0"/>
              </a:spcBef>
              <a:spcAft>
                <a:spcPts val="0"/>
              </a:spcAft>
              <a:buSzPct val="177777"/>
              <a:buNone/>
            </a:pPr>
            <a:r>
              <a:t/>
            </a:r>
            <a:endParaRPr sz="1750"/>
          </a:p>
          <a:p>
            <a:pPr indent="0" lvl="0" marL="0" rtl="0" algn="l">
              <a:lnSpc>
                <a:spcPct val="100000"/>
              </a:lnSpc>
              <a:spcBef>
                <a:spcPts val="0"/>
              </a:spcBef>
              <a:spcAft>
                <a:spcPts val="0"/>
              </a:spcAft>
              <a:buSzPct val="177777"/>
              <a:buNone/>
            </a:pPr>
            <a:r>
              <a:t/>
            </a:r>
            <a:endParaRPr sz="1750"/>
          </a:p>
          <a:p>
            <a:pPr indent="0" lvl="0" marL="0" marR="38100" rtl="0" algn="l">
              <a:lnSpc>
                <a:spcPct val="128571"/>
              </a:lnSpc>
              <a:spcBef>
                <a:spcPts val="0"/>
              </a:spcBef>
              <a:spcAft>
                <a:spcPts val="0"/>
              </a:spcAft>
              <a:buSzPct val="311111"/>
              <a:buNone/>
            </a:pPr>
            <a:r>
              <a:t/>
            </a:r>
            <a:endParaRPr sz="1000"/>
          </a:p>
          <a:p>
            <a:pPr indent="0" lvl="0" marL="0" marR="38100" rtl="0" algn="l">
              <a:lnSpc>
                <a:spcPct val="128571"/>
              </a:lnSpc>
              <a:spcBef>
                <a:spcPts val="0"/>
              </a:spcBef>
              <a:spcAft>
                <a:spcPts val="0"/>
              </a:spcAft>
              <a:buSzPct val="177777"/>
              <a:buNone/>
            </a:pPr>
            <a:r>
              <a:t/>
            </a:r>
            <a:endParaRPr sz="1750"/>
          </a:p>
          <a:p>
            <a:pPr indent="0" lvl="0" marL="0" marR="38100" rtl="0" algn="l">
              <a:lnSpc>
                <a:spcPct val="128571"/>
              </a:lnSpc>
              <a:spcBef>
                <a:spcPts val="0"/>
              </a:spcBef>
              <a:spcAft>
                <a:spcPts val="0"/>
              </a:spcAft>
              <a:buSzPct val="177777"/>
              <a:buNone/>
            </a:pPr>
            <a:r>
              <a:t/>
            </a:r>
            <a:endParaRPr sz="1750"/>
          </a:p>
          <a:p>
            <a:pPr indent="0" lvl="0" marL="457200" rtl="0" algn="l">
              <a:lnSpc>
                <a:spcPct val="100000"/>
              </a:lnSpc>
              <a:spcBef>
                <a:spcPts val="0"/>
              </a:spcBef>
              <a:spcAft>
                <a:spcPts val="0"/>
              </a:spcAft>
              <a:buSzPct val="111111"/>
              <a:buNone/>
            </a:pPr>
            <a:r>
              <a:t/>
            </a:r>
            <a:endParaRPr/>
          </a:p>
        </p:txBody>
      </p:sp>
      <p:sp>
        <p:nvSpPr>
          <p:cNvPr id="437" name="Google Shape;43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1"/>
          <p:cNvSpPr txBox="1"/>
          <p:nvPr/>
        </p:nvSpPr>
        <p:spPr>
          <a:xfrm>
            <a:off x="0" y="17944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rPr>
              <a:t>Part 4: Hadoop</a:t>
            </a:r>
            <a:endParaRPr b="1" sz="16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2"/>
          <p:cNvSpPr txBox="1"/>
          <p:nvPr/>
        </p:nvSpPr>
        <p:spPr>
          <a:xfrm>
            <a:off x="0" y="17944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dk1"/>
              </a:solidFill>
            </a:endParaRPr>
          </a:p>
        </p:txBody>
      </p:sp>
      <p:sp>
        <p:nvSpPr>
          <p:cNvPr id="448" name="Google Shape;448;p72"/>
          <p:cNvSpPr txBox="1"/>
          <p:nvPr/>
        </p:nvSpPr>
        <p:spPr>
          <a:xfrm>
            <a:off x="0" y="1429875"/>
            <a:ext cx="6959700" cy="30555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a:solidFill>
                  <a:schemeClr val="dk1"/>
                </a:solidFill>
              </a:rPr>
              <a:t>We have seen the principles of the MapReduce programming model.</a:t>
            </a:r>
            <a:br>
              <a:rPr lang="en">
                <a:solidFill>
                  <a:schemeClr val="dk1"/>
                </a:solidFill>
              </a:rPr>
            </a:br>
            <a:endParaRPr>
              <a:solidFill>
                <a:schemeClr val="dk1"/>
              </a:solidFill>
            </a:endParaRPr>
          </a:p>
          <a:p>
            <a:pPr indent="0" lvl="0" marL="0" marR="38100" rtl="0" algn="l">
              <a:lnSpc>
                <a:spcPct val="128571"/>
              </a:lnSpc>
              <a:spcBef>
                <a:spcPts val="0"/>
              </a:spcBef>
              <a:spcAft>
                <a:spcPts val="0"/>
              </a:spcAft>
              <a:buNone/>
            </a:pPr>
            <a:r>
              <a:rPr lang="en">
                <a:solidFill>
                  <a:schemeClr val="dk1"/>
                </a:solidFill>
              </a:rPr>
              <a:t>Return to the Big Data context in which it has all its interest because it allows the scaling up of processing on large volumes of data.</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To do this, it must be associated with a dedicated software infrastructure. The challenges of distributed computing:</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the optimization of disk and network transfers by limiting data movement (data locality),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scalability to allow the power to be adapted as needed (scalability),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and finally fault tolerance (embracing failure).</a:t>
            </a:r>
            <a:endParaRPr>
              <a:solidFill>
                <a:schemeClr val="dk1"/>
              </a:solidFill>
            </a:endParaRPr>
          </a:p>
        </p:txBody>
      </p:sp>
      <p:sp>
        <p:nvSpPr>
          <p:cNvPr id="449" name="Google Shape;449;p72"/>
          <p:cNvSpPr txBox="1"/>
          <p:nvPr/>
        </p:nvSpPr>
        <p:spPr>
          <a:xfrm>
            <a:off x="-10800" y="0"/>
            <a:ext cx="6981300" cy="82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2400">
                <a:solidFill>
                  <a:schemeClr val="dk1"/>
                </a:solidFill>
                <a:latin typeface="Source Sans Pro"/>
                <a:ea typeface="Source Sans Pro"/>
                <a:cs typeface="Source Sans Pro"/>
                <a:sym typeface="Source Sans Pro"/>
              </a:rPr>
              <a:t>Hadoop</a:t>
            </a:r>
            <a:endParaRPr b="1" sz="2400">
              <a:solidFill>
                <a:schemeClr val="dk1"/>
              </a:solidFill>
              <a:latin typeface="Source Sans Pro"/>
              <a:ea typeface="Source Sans Pro"/>
              <a:cs typeface="Source Sans Pro"/>
              <a:sym typeface="Source Sans Pro"/>
            </a:endParaRPr>
          </a:p>
          <a:p>
            <a:pPr indent="0" lvl="0" marL="0" rtl="0" algn="l">
              <a:lnSpc>
                <a:spcPct val="115000"/>
              </a:lnSpc>
              <a:spcBef>
                <a:spcPts val="80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b="1" sz="2400">
              <a:solidFill>
                <a:schemeClr val="dk1"/>
              </a:solidFill>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3"/>
          <p:cNvSpPr txBox="1"/>
          <p:nvPr/>
        </p:nvSpPr>
        <p:spPr>
          <a:xfrm>
            <a:off x="0" y="17944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dk1"/>
              </a:solidFill>
            </a:endParaRPr>
          </a:p>
        </p:txBody>
      </p:sp>
      <p:sp>
        <p:nvSpPr>
          <p:cNvPr id="455" name="Google Shape;455;p73"/>
          <p:cNvSpPr txBox="1"/>
          <p:nvPr/>
        </p:nvSpPr>
        <p:spPr>
          <a:xfrm>
            <a:off x="-10800" y="0"/>
            <a:ext cx="6981300" cy="82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2400">
                <a:solidFill>
                  <a:schemeClr val="dk1"/>
                </a:solidFill>
                <a:latin typeface="Source Sans Pro"/>
                <a:ea typeface="Source Sans Pro"/>
                <a:cs typeface="Source Sans Pro"/>
                <a:sym typeface="Source Sans Pro"/>
              </a:rPr>
              <a:t>History of Hadoop</a:t>
            </a:r>
            <a:endParaRPr b="1" sz="2400">
              <a:solidFill>
                <a:schemeClr val="dk1"/>
              </a:solidFill>
              <a:latin typeface="Source Sans Pro"/>
              <a:ea typeface="Source Sans Pro"/>
              <a:cs typeface="Source Sans Pro"/>
              <a:sym typeface="Source Sans Pro"/>
            </a:endParaRPr>
          </a:p>
          <a:p>
            <a:pPr indent="0" lvl="0" marL="0" rtl="0" algn="l">
              <a:lnSpc>
                <a:spcPct val="115000"/>
              </a:lnSpc>
              <a:spcBef>
                <a:spcPts val="80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b="1" sz="2400">
              <a:solidFill>
                <a:schemeClr val="dk1"/>
              </a:solidFill>
              <a:latin typeface="Source Sans Pro"/>
              <a:ea typeface="Source Sans Pro"/>
              <a:cs typeface="Source Sans Pro"/>
              <a:sym typeface="Source Sans Pro"/>
            </a:endParaRPr>
          </a:p>
        </p:txBody>
      </p:sp>
      <p:sp>
        <p:nvSpPr>
          <p:cNvPr id="456" name="Google Shape;456;p73"/>
          <p:cNvSpPr txBox="1"/>
          <p:nvPr/>
        </p:nvSpPr>
        <p:spPr>
          <a:xfrm>
            <a:off x="0" y="829200"/>
            <a:ext cx="8387700" cy="3903900"/>
          </a:xfrm>
          <a:prstGeom prst="rect">
            <a:avLst/>
          </a:prstGeom>
          <a:noFill/>
          <a:ln>
            <a:noFill/>
          </a:ln>
        </p:spPr>
        <p:txBody>
          <a:bodyPr anchorCtr="0" anchor="t" bIns="91425" lIns="91425" spcFirstLastPara="1" rIns="91425" wrap="square" tIns="91425">
            <a:noAutofit/>
          </a:bodyPr>
          <a:lstStyle/>
          <a:p>
            <a:pPr indent="-298450" lvl="0" marL="457200" marR="38100" rtl="0" algn="l">
              <a:lnSpc>
                <a:spcPct val="128571"/>
              </a:lnSpc>
              <a:spcBef>
                <a:spcPts val="0"/>
              </a:spcBef>
              <a:spcAft>
                <a:spcPts val="0"/>
              </a:spcAft>
              <a:buClr>
                <a:schemeClr val="dk1"/>
              </a:buClr>
              <a:buSzPts val="1100"/>
              <a:buFont typeface="Montserrat"/>
              <a:buChar char="●"/>
            </a:pPr>
            <a:r>
              <a:rPr lang="en" sz="1200">
                <a:solidFill>
                  <a:srgbClr val="333333"/>
                </a:solidFill>
                <a:highlight>
                  <a:srgbClr val="FFFFFF"/>
                </a:highlight>
              </a:rPr>
              <a:t>Hadoop's name comes from a stuffed elephant owned by creator Doug Cutting's daughter.</a:t>
            </a:r>
            <a:br>
              <a:rPr lang="en" sz="1200">
                <a:solidFill>
                  <a:srgbClr val="333333"/>
                </a:solidFill>
                <a:highlight>
                  <a:srgbClr val="FFFFFF"/>
                </a:highlight>
              </a:rPr>
            </a:br>
            <a:endParaRPr sz="1200">
              <a:solidFill>
                <a:srgbClr val="333333"/>
              </a:solidFill>
              <a:highlight>
                <a:srgbClr val="FFFFFF"/>
              </a:highlight>
            </a:endParaRPr>
          </a:p>
          <a:p>
            <a:pPr indent="-304800" lvl="0" marL="457200" marR="38100" rtl="0" algn="l">
              <a:lnSpc>
                <a:spcPct val="128571"/>
              </a:lnSpc>
              <a:spcBef>
                <a:spcPts val="0"/>
              </a:spcBef>
              <a:spcAft>
                <a:spcPts val="0"/>
              </a:spcAft>
              <a:buClr>
                <a:srgbClr val="333333"/>
              </a:buClr>
              <a:buSzPts val="1200"/>
              <a:buFont typeface="Montserrat"/>
              <a:buChar char="●"/>
            </a:pPr>
            <a:r>
              <a:rPr lang="en" sz="1200">
                <a:solidFill>
                  <a:srgbClr val="333333"/>
                </a:solidFill>
                <a:highlight>
                  <a:srgbClr val="FFFFFF"/>
                </a:highlight>
              </a:rPr>
              <a:t>In 2002 Doug Cutting and Mike Cafarella, two engineers, decided to tackle the scaling up of an open source search engine. The goal was to make it capable of indexing and searching web-sized collections. This is Project Nutch.</a:t>
            </a:r>
            <a:endParaRPr sz="1200">
              <a:solidFill>
                <a:srgbClr val="333333"/>
              </a:solidFill>
              <a:highlight>
                <a:srgbClr val="FFFFFF"/>
              </a:highlight>
            </a:endParaRPr>
          </a:p>
          <a:p>
            <a:pPr indent="-304800" lvl="0" marL="457200" marR="38100" rtl="0" algn="l">
              <a:lnSpc>
                <a:spcPct val="128571"/>
              </a:lnSpc>
              <a:spcBef>
                <a:spcPts val="0"/>
              </a:spcBef>
              <a:spcAft>
                <a:spcPts val="0"/>
              </a:spcAft>
              <a:buClr>
                <a:srgbClr val="333333"/>
              </a:buClr>
              <a:buSzPts val="1200"/>
              <a:buFont typeface="Montserrat"/>
              <a:buChar char="●"/>
            </a:pPr>
            <a:r>
              <a:rPr lang="en" sz="1200">
                <a:solidFill>
                  <a:srgbClr val="333333"/>
                </a:solidFill>
                <a:highlight>
                  <a:srgbClr val="FFFFFF"/>
                </a:highlight>
              </a:rPr>
              <a:t>For this, they are inspired by two research articles published by Google Labs:</a:t>
            </a:r>
            <a:endParaRPr sz="1200">
              <a:solidFill>
                <a:srgbClr val="333333"/>
              </a:solidFill>
              <a:highlight>
                <a:srgbClr val="FFFFFF"/>
              </a:highlight>
            </a:endParaRPr>
          </a:p>
          <a:p>
            <a:pPr indent="-304800" lvl="1" marL="914400" marR="38100" rtl="0" algn="l">
              <a:lnSpc>
                <a:spcPct val="128571"/>
              </a:lnSpc>
              <a:spcBef>
                <a:spcPts val="0"/>
              </a:spcBef>
              <a:spcAft>
                <a:spcPts val="0"/>
              </a:spcAft>
              <a:buClr>
                <a:srgbClr val="333333"/>
              </a:buClr>
              <a:buSzPts val="1200"/>
              <a:buAutoNum type="alphaLcPeriod"/>
            </a:pPr>
            <a:r>
              <a:rPr lang="en" sz="1200">
                <a:solidFill>
                  <a:srgbClr val="333333"/>
                </a:solidFill>
                <a:highlight>
                  <a:srgbClr val="FFFFFF"/>
                </a:highlight>
              </a:rPr>
              <a:t>The first article describes Google file system, a proprietary distributed file system developed by Google and allowing large volumes of data to be stored reliably on clusters.</a:t>
            </a:r>
            <a:endParaRPr sz="1200">
              <a:solidFill>
                <a:srgbClr val="333333"/>
              </a:solidFill>
              <a:highlight>
                <a:srgbClr val="FFFFFF"/>
              </a:highlight>
            </a:endParaRPr>
          </a:p>
          <a:p>
            <a:pPr indent="-298450" lvl="1" marL="914400" marR="38100" rtl="0" algn="l">
              <a:lnSpc>
                <a:spcPct val="128571"/>
              </a:lnSpc>
              <a:spcBef>
                <a:spcPts val="0"/>
              </a:spcBef>
              <a:spcAft>
                <a:spcPts val="0"/>
              </a:spcAft>
              <a:buClr>
                <a:srgbClr val="333333"/>
              </a:buClr>
              <a:buSzPts val="1100"/>
              <a:buAutoNum type="alphaLcPeriod"/>
            </a:pPr>
            <a:r>
              <a:rPr lang="en" sz="1200">
                <a:solidFill>
                  <a:srgbClr val="333333"/>
                </a:solidFill>
                <a:highlight>
                  <a:srgbClr val="FFFFFF"/>
                </a:highlight>
              </a:rPr>
              <a:t>The second presenting the MapReduce programming model.</a:t>
            </a:r>
            <a:endParaRPr sz="2100">
              <a:solidFill>
                <a:srgbClr val="202124"/>
              </a:solidFill>
              <a:highlight>
                <a:srgbClr val="F8F9FA"/>
              </a:highlight>
            </a:endParaRPr>
          </a:p>
          <a:p>
            <a:pPr indent="0" lvl="0" marL="457200" marR="38100" rtl="0" algn="l">
              <a:lnSpc>
                <a:spcPct val="128571"/>
              </a:lnSpc>
              <a:spcBef>
                <a:spcPts val="0"/>
              </a:spcBef>
              <a:spcAft>
                <a:spcPts val="0"/>
              </a:spcAft>
              <a:buNone/>
            </a:pPr>
            <a:r>
              <a:t/>
            </a:r>
            <a:endParaRPr sz="1200">
              <a:solidFill>
                <a:srgbClr val="333333"/>
              </a:solidFill>
              <a:highlight>
                <a:srgbClr val="FFFFFF"/>
              </a:highlight>
            </a:endParaRPr>
          </a:p>
          <a:p>
            <a:pPr indent="-304800" lvl="0" marL="457200" rtl="0" algn="l">
              <a:lnSpc>
                <a:spcPct val="115000"/>
              </a:lnSpc>
              <a:spcBef>
                <a:spcPts val="1200"/>
              </a:spcBef>
              <a:spcAft>
                <a:spcPts val="0"/>
              </a:spcAft>
              <a:buClr>
                <a:srgbClr val="333333"/>
              </a:buClr>
              <a:buSzPts val="1200"/>
              <a:buFont typeface="Montserrat"/>
              <a:buChar char="●"/>
            </a:pPr>
            <a:r>
              <a:rPr lang="en" sz="1200">
                <a:solidFill>
                  <a:srgbClr val="333333"/>
                </a:solidFill>
                <a:highlight>
                  <a:srgbClr val="FFFFFF"/>
                </a:highlight>
              </a:rPr>
              <a:t>The Nutch architecture is therefore based on a distributed file system and on MapReduce.</a:t>
            </a:r>
            <a:br>
              <a:rPr lang="en" sz="1200">
                <a:solidFill>
                  <a:srgbClr val="333333"/>
                </a:solidFill>
                <a:highlight>
                  <a:srgbClr val="FFFFFF"/>
                </a:highlight>
              </a:rPr>
            </a:br>
            <a:r>
              <a:rPr lang="en" sz="1200">
                <a:solidFill>
                  <a:srgbClr val="333333"/>
                </a:solidFill>
                <a:highlight>
                  <a:srgbClr val="FFFFFF"/>
                </a:highlight>
              </a:rPr>
              <a:t>It will give rise to the Hadoop project initiated in 2006. He joined the Apache Foundation in 2008 </a:t>
            </a:r>
            <a:endParaRPr sz="1200">
              <a:solidFill>
                <a:srgbClr val="333333"/>
              </a:solidFill>
              <a:highlight>
                <a:srgbClr val="FFFFFF"/>
              </a:highlight>
            </a:endParaRPr>
          </a:p>
        </p:txBody>
      </p:sp>
      <p:pic>
        <p:nvPicPr>
          <p:cNvPr id="457" name="Google Shape;457;p73"/>
          <p:cNvPicPr preferRelativeResize="0"/>
          <p:nvPr/>
        </p:nvPicPr>
        <p:blipFill>
          <a:blip r:embed="rId3">
            <a:alphaModFix/>
          </a:blip>
          <a:stretch>
            <a:fillRect/>
          </a:stretch>
        </p:blipFill>
        <p:spPr>
          <a:xfrm>
            <a:off x="7959750" y="3134896"/>
            <a:ext cx="906400" cy="181884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4"/>
          <p:cNvSpPr txBox="1"/>
          <p:nvPr>
            <p:ph type="title"/>
          </p:nvPr>
        </p:nvSpPr>
        <p:spPr>
          <a:xfrm>
            <a:off x="0" y="-6"/>
            <a:ext cx="8229600" cy="746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 sz="2400">
                <a:solidFill>
                  <a:schemeClr val="dk1"/>
                </a:solidFill>
                <a:latin typeface="Source Sans Pro"/>
                <a:ea typeface="Source Sans Pro"/>
                <a:cs typeface="Source Sans Pro"/>
                <a:sym typeface="Source Sans Pro"/>
              </a:rPr>
              <a:t>What is Hadoop ?</a:t>
            </a:r>
            <a:endParaRPr/>
          </a:p>
        </p:txBody>
      </p:sp>
      <p:sp>
        <p:nvSpPr>
          <p:cNvPr id="464" name="Google Shape;464;p74"/>
          <p:cNvSpPr txBox="1"/>
          <p:nvPr>
            <p:ph idx="1" type="body"/>
          </p:nvPr>
        </p:nvSpPr>
        <p:spPr>
          <a:xfrm>
            <a:off x="0" y="877239"/>
            <a:ext cx="7886700" cy="3874200"/>
          </a:xfrm>
          <a:prstGeom prst="rect">
            <a:avLst/>
          </a:prstGeom>
          <a:noFill/>
          <a:ln>
            <a:noFill/>
          </a:ln>
        </p:spPr>
        <p:txBody>
          <a:bodyPr anchorCtr="0" anchor="t" bIns="45700" lIns="91425" spcFirstLastPara="1" rIns="91425" wrap="square" tIns="45700">
            <a:normAutofit/>
          </a:bodyPr>
          <a:lstStyle/>
          <a:p>
            <a:pPr indent="-304800" lvl="0" marL="4572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Not a single application but a whole open source ecosystem</a:t>
            </a:r>
            <a:br>
              <a:rPr lang="en" sz="1200">
                <a:solidFill>
                  <a:srgbClr val="333333"/>
                </a:solidFill>
                <a:highlight>
                  <a:srgbClr val="FFFFFF"/>
                </a:highlight>
              </a:rPr>
            </a:br>
            <a:endParaRPr sz="1200">
              <a:solidFill>
                <a:srgbClr val="333333"/>
              </a:solidFill>
              <a:highlight>
                <a:srgbClr val="FFFFFF"/>
              </a:highlight>
            </a:endParaRPr>
          </a:p>
          <a:p>
            <a:pPr indent="-304800" lvl="0" marL="4572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Designed for distributed storage and computation</a:t>
            </a:r>
            <a:br>
              <a:rPr lang="en" sz="1200">
                <a:solidFill>
                  <a:srgbClr val="333333"/>
                </a:solidFill>
                <a:highlight>
                  <a:srgbClr val="FFFFFF"/>
                </a:highlight>
              </a:rPr>
            </a:br>
            <a:endParaRPr sz="1200">
              <a:solidFill>
                <a:srgbClr val="333333"/>
              </a:solidFill>
              <a:highlight>
                <a:srgbClr val="FFFFFF"/>
              </a:highlight>
            </a:endParaRPr>
          </a:p>
          <a:p>
            <a:pPr indent="-304800" lvl="0" marL="4572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Design goal :</a:t>
            </a:r>
            <a:endParaRPr sz="1200">
              <a:solidFill>
                <a:srgbClr val="333333"/>
              </a:solidFill>
              <a:highlight>
                <a:srgbClr val="FFFFFF"/>
              </a:highlight>
            </a:endParaRPr>
          </a:p>
          <a:p>
            <a:pPr indent="-304800" lvl="1" marL="9144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Scale horizontally by adding more hardware</a:t>
            </a:r>
            <a:endParaRPr sz="1200">
              <a:solidFill>
                <a:srgbClr val="333333"/>
              </a:solidFill>
              <a:highlight>
                <a:srgbClr val="FFFFFF"/>
              </a:highlight>
            </a:endParaRPr>
          </a:p>
          <a:p>
            <a:pPr indent="-304800" lvl="1" marL="9144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Batch oriented : slow startup, maximum throughput</a:t>
            </a:r>
            <a:endParaRPr sz="1200">
              <a:solidFill>
                <a:srgbClr val="333333"/>
              </a:solidFill>
              <a:highlight>
                <a:srgbClr val="FFFFFF"/>
              </a:highlight>
            </a:endParaRPr>
          </a:p>
          <a:p>
            <a:pPr indent="-304800" lvl="1" marL="9144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Optimize Disk I/O throughput</a:t>
            </a:r>
            <a:endParaRPr sz="1200">
              <a:solidFill>
                <a:srgbClr val="333333"/>
              </a:solidFill>
              <a:highlight>
                <a:srgbClr val="FFFFFF"/>
              </a:highlight>
            </a:endParaRPr>
          </a:p>
          <a:p>
            <a:pPr indent="0" lvl="0" marL="0" rtl="0" algn="l">
              <a:lnSpc>
                <a:spcPct val="80000"/>
              </a:lnSpc>
              <a:spcBef>
                <a:spcPts val="0"/>
              </a:spcBef>
              <a:spcAft>
                <a:spcPts val="0"/>
              </a:spcAft>
              <a:buNone/>
            </a:pPr>
            <a:r>
              <a:t/>
            </a:r>
            <a:endParaRPr sz="1200">
              <a:solidFill>
                <a:srgbClr val="333333"/>
              </a:solidFill>
              <a:highlight>
                <a:srgbClr val="FFFFFF"/>
              </a:highlight>
            </a:endParaRPr>
          </a:p>
          <a:p>
            <a:pPr indent="-304800" lvl="0" marL="4572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Sweet spot : long-running jobs processing data in parallel</a:t>
            </a:r>
            <a:br>
              <a:rPr lang="en" sz="1200">
                <a:solidFill>
                  <a:srgbClr val="333333"/>
                </a:solidFill>
                <a:highlight>
                  <a:srgbClr val="FFFFFF"/>
                </a:highlight>
              </a:rPr>
            </a:br>
            <a:br>
              <a:rPr lang="en" sz="1200">
                <a:solidFill>
                  <a:srgbClr val="333333"/>
                </a:solidFill>
                <a:highlight>
                  <a:srgbClr val="FFFFFF"/>
                </a:highlight>
              </a:rPr>
            </a:br>
            <a:endParaRPr sz="1200">
              <a:solidFill>
                <a:srgbClr val="333333"/>
              </a:solidFill>
              <a:highlight>
                <a:srgbClr val="FFFFFF"/>
              </a:highlight>
            </a:endParaRPr>
          </a:p>
          <a:p>
            <a:pPr indent="-304800" lvl="0" marL="4572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Core components :</a:t>
            </a:r>
            <a:endParaRPr sz="1200">
              <a:solidFill>
                <a:srgbClr val="333333"/>
              </a:solidFill>
              <a:highlight>
                <a:srgbClr val="FFFFFF"/>
              </a:highlight>
            </a:endParaRPr>
          </a:p>
          <a:p>
            <a:pPr indent="-304800" lvl="1" marL="9144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HDFS</a:t>
            </a:r>
            <a:endParaRPr sz="1200">
              <a:solidFill>
                <a:srgbClr val="333333"/>
              </a:solidFill>
              <a:highlight>
                <a:srgbClr val="FFFFFF"/>
              </a:highlight>
            </a:endParaRPr>
          </a:p>
          <a:p>
            <a:pPr indent="-304800" lvl="1" marL="9144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MapReduce</a:t>
            </a:r>
            <a:endParaRPr sz="1200">
              <a:solidFill>
                <a:srgbClr val="333333"/>
              </a:solidFill>
              <a:highlight>
                <a:srgbClr val="FFFFFF"/>
              </a:highlight>
            </a:endParaRPr>
          </a:p>
          <a:p>
            <a:pPr indent="-304800" lvl="1" marL="914400" rtl="0" algn="l">
              <a:lnSpc>
                <a:spcPct val="80000"/>
              </a:lnSpc>
              <a:spcBef>
                <a:spcPts val="0"/>
              </a:spcBef>
              <a:spcAft>
                <a:spcPts val="0"/>
              </a:spcAft>
              <a:buClr>
                <a:srgbClr val="333333"/>
              </a:buClr>
              <a:buSzPts val="1200"/>
              <a:buChar char="○"/>
            </a:pPr>
            <a:r>
              <a:rPr lang="en" sz="1200">
                <a:solidFill>
                  <a:srgbClr val="333333"/>
                </a:solidFill>
                <a:highlight>
                  <a:srgbClr val="FFFFFF"/>
                </a:highlight>
              </a:rPr>
              <a:t>YARN</a:t>
            </a:r>
            <a:endParaRPr/>
          </a:p>
          <a:p>
            <a:pPr indent="-48133" lvl="0" marL="171450" rtl="0" algn="l">
              <a:lnSpc>
                <a:spcPct val="80000"/>
              </a:lnSpc>
              <a:spcBef>
                <a:spcPts val="750"/>
              </a:spcBef>
              <a:spcAft>
                <a:spcPts val="1200"/>
              </a:spcAft>
              <a:buClr>
                <a:schemeClr val="dk1"/>
              </a:buClr>
              <a:buSzPts val="1942"/>
              <a:buNone/>
            </a:pPr>
            <a:r>
              <a:t/>
            </a:r>
            <a:endParaRPr sz="1942"/>
          </a:p>
        </p:txBody>
      </p:sp>
      <p:pic>
        <p:nvPicPr>
          <p:cNvPr id="465" name="Google Shape;465;p74"/>
          <p:cNvPicPr preferRelativeResize="0"/>
          <p:nvPr/>
        </p:nvPicPr>
        <p:blipFill rotWithShape="1">
          <a:blip r:embed="rId3">
            <a:alphaModFix/>
          </a:blip>
          <a:srcRect b="0" l="0" r="0" t="0"/>
          <a:stretch/>
        </p:blipFill>
        <p:spPr>
          <a:xfrm>
            <a:off x="5498986" y="4192343"/>
            <a:ext cx="3645024" cy="8599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5"/>
          <p:cNvSpPr txBox="1"/>
          <p:nvPr>
            <p:ph type="title"/>
          </p:nvPr>
        </p:nvSpPr>
        <p:spPr>
          <a:xfrm>
            <a:off x="-8" y="-10"/>
            <a:ext cx="8424000" cy="605700"/>
          </a:xfrm>
          <a:prstGeom prst="rect">
            <a:avLst/>
          </a:prstGeom>
          <a:noFill/>
          <a:ln>
            <a:noFill/>
          </a:ln>
        </p:spPr>
        <p:txBody>
          <a:bodyPr anchorCtr="0" anchor="t" bIns="91400" lIns="91400" spcFirstLastPara="1" rIns="91400" wrap="square" tIns="91400">
            <a:normAutofit fontScale="90000"/>
          </a:bodyPr>
          <a:lstStyle/>
          <a:p>
            <a:pPr indent="0" lvl="0" marL="0" rtl="0" algn="l">
              <a:lnSpc>
                <a:spcPct val="100000"/>
              </a:lnSpc>
              <a:spcBef>
                <a:spcPts val="0"/>
              </a:spcBef>
              <a:spcAft>
                <a:spcPts val="0"/>
              </a:spcAft>
              <a:buClr>
                <a:srgbClr val="000000"/>
              </a:buClr>
              <a:buSzPct val="100000"/>
              <a:buFont typeface="Source Sans Pro"/>
              <a:buNone/>
            </a:pPr>
            <a:r>
              <a:rPr b="1" lang="en" sz="2400">
                <a:solidFill>
                  <a:schemeClr val="dk1"/>
                </a:solidFill>
                <a:latin typeface="Source Sans Pro"/>
                <a:ea typeface="Source Sans Pro"/>
                <a:cs typeface="Source Sans Pro"/>
                <a:sym typeface="Source Sans Pro"/>
              </a:rPr>
              <a:t>What is a cluster ?</a:t>
            </a:r>
            <a:endParaRPr>
              <a:solidFill>
                <a:schemeClr val="dk1"/>
              </a:solidFill>
            </a:endParaRPr>
          </a:p>
        </p:txBody>
      </p:sp>
      <p:sp>
        <p:nvSpPr>
          <p:cNvPr id="472" name="Google Shape;472;p75"/>
          <p:cNvSpPr txBox="1"/>
          <p:nvPr>
            <p:ph idx="1" type="body"/>
          </p:nvPr>
        </p:nvSpPr>
        <p:spPr>
          <a:xfrm>
            <a:off x="0" y="662850"/>
            <a:ext cx="6174300" cy="4193400"/>
          </a:xfrm>
          <a:prstGeom prst="rect">
            <a:avLst/>
          </a:prstGeom>
          <a:noFill/>
          <a:ln>
            <a:noFill/>
          </a:ln>
        </p:spPr>
        <p:txBody>
          <a:bodyPr anchorCtr="0" anchor="t" bIns="91400" lIns="91400" spcFirstLastPara="1" rIns="91400" wrap="square" tIns="91400">
            <a:normAutofit/>
          </a:bodyPr>
          <a:lstStyle/>
          <a:p>
            <a:pPr indent="-304800" lvl="0" marL="457200" marR="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Cluster: set of computers (nodes) that can:</a:t>
            </a:r>
            <a:endParaRPr sz="1200">
              <a:solidFill>
                <a:srgbClr val="333333"/>
              </a:solidFill>
              <a:highlight>
                <a:srgbClr val="FFFFFF"/>
              </a:highlight>
            </a:endParaRPr>
          </a:p>
          <a:p>
            <a:pPr indent="-304800" lvl="1" marL="914400" marR="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see each other</a:t>
            </a:r>
            <a:endParaRPr sz="1200">
              <a:solidFill>
                <a:srgbClr val="333333"/>
              </a:solidFill>
              <a:highlight>
                <a:srgbClr val="FFFFFF"/>
              </a:highlight>
            </a:endParaRPr>
          </a:p>
          <a:p>
            <a:pPr indent="-304800" lvl="1" marL="914400" marR="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talk with each other</a:t>
            </a:r>
            <a:endParaRPr sz="1200">
              <a:solidFill>
                <a:srgbClr val="333333"/>
              </a:solidFill>
              <a:highlight>
                <a:srgbClr val="FFFFFF"/>
              </a:highlight>
            </a:endParaRPr>
          </a:p>
          <a:p>
            <a:pPr indent="-304800" lvl="1" marL="914400" marR="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share a pool of resources (CPU, memory)</a:t>
            </a:r>
            <a:endParaRPr sz="1200">
              <a:solidFill>
                <a:srgbClr val="333333"/>
              </a:solidFill>
              <a:highlight>
                <a:srgbClr val="FFFFFF"/>
              </a:highlight>
            </a:endParaRPr>
          </a:p>
          <a:p>
            <a:pPr indent="-304800" lvl="1" marL="914400" marR="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sometimes share storage</a:t>
            </a:r>
            <a:endParaRPr sz="1200">
              <a:solidFill>
                <a:srgbClr val="333333"/>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None/>
            </a:pPr>
            <a:r>
              <a:t/>
            </a:r>
            <a:endParaRPr sz="1200">
              <a:solidFill>
                <a:srgbClr val="333333"/>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Allow to scale horizontally</a:t>
            </a:r>
            <a:br>
              <a:rPr lang="en" sz="1200">
                <a:solidFill>
                  <a:srgbClr val="333333"/>
                </a:solidFill>
                <a:highlight>
                  <a:srgbClr val="FFFFFF"/>
                </a:highlight>
                <a:latin typeface="Arial"/>
                <a:ea typeface="Arial"/>
                <a:cs typeface="Arial"/>
                <a:sym typeface="Arial"/>
              </a:rPr>
            </a:br>
            <a:endParaRPr sz="1200">
              <a:solidFill>
                <a:srgbClr val="333333"/>
              </a:solidFill>
              <a:highlight>
                <a:srgbClr val="FFFFFF"/>
              </a:highlight>
            </a:endParaRPr>
          </a:p>
          <a:p>
            <a:pPr indent="-304800" lvl="0" marL="457200" marR="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Comprised of different node types:</a:t>
            </a:r>
            <a:endParaRPr sz="1200">
              <a:solidFill>
                <a:srgbClr val="333333"/>
              </a:solidFill>
              <a:highlight>
                <a:srgbClr val="FFFFFF"/>
              </a:highlight>
            </a:endParaRPr>
          </a:p>
          <a:p>
            <a:pPr indent="-304800" lvl="1" marL="914400" marR="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master nodes: manage the overall state and activitie</a:t>
            </a:r>
            <a:r>
              <a:rPr lang="en" sz="1200">
                <a:solidFill>
                  <a:srgbClr val="333333"/>
                </a:solidFill>
                <a:highlight>
                  <a:srgbClr val="FFFFFF"/>
                </a:highlight>
                <a:latin typeface="Arial"/>
                <a:ea typeface="Arial"/>
                <a:cs typeface="Arial"/>
                <a:sym typeface="Arial"/>
              </a:rPr>
              <a:t>s</a:t>
            </a:r>
            <a:endParaRPr sz="1200">
              <a:solidFill>
                <a:srgbClr val="333333"/>
              </a:solidFill>
              <a:highlight>
                <a:srgbClr val="FFFFFF"/>
              </a:highlight>
            </a:endParaRPr>
          </a:p>
          <a:p>
            <a:pPr indent="-304800" lvl="1" marL="914400" marR="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worker nodes: execute the computation tasks following the masters’ instructions</a:t>
            </a:r>
            <a:endParaRPr sz="1200">
              <a:solidFill>
                <a:srgbClr val="333333"/>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None/>
            </a:pPr>
            <a:r>
              <a:t/>
            </a:r>
            <a:endParaRPr sz="1200">
              <a:solidFill>
                <a:srgbClr val="333333"/>
              </a:solidFill>
              <a:highlight>
                <a:srgbClr val="FFFFFF"/>
              </a:highlight>
              <a:latin typeface="Arial"/>
              <a:ea typeface="Arial"/>
              <a:cs typeface="Arial"/>
              <a:sym typeface="Arial"/>
            </a:endParaRPr>
          </a:p>
        </p:txBody>
      </p:sp>
      <p:grpSp>
        <p:nvGrpSpPr>
          <p:cNvPr id="473" name="Google Shape;473;p75"/>
          <p:cNvGrpSpPr/>
          <p:nvPr/>
        </p:nvGrpSpPr>
        <p:grpSpPr>
          <a:xfrm>
            <a:off x="5779680" y="1144219"/>
            <a:ext cx="2903533" cy="2212038"/>
            <a:chOff x="6240480" y="1164544"/>
            <a:chExt cx="2903533" cy="2212038"/>
          </a:xfrm>
        </p:grpSpPr>
        <p:pic>
          <p:nvPicPr>
            <p:cNvPr descr="Image" id="474" name="Google Shape;474;p75"/>
            <p:cNvPicPr preferRelativeResize="0"/>
            <p:nvPr/>
          </p:nvPicPr>
          <p:blipFill rotWithShape="1">
            <a:blip r:embed="rId3">
              <a:alphaModFix/>
            </a:blip>
            <a:srcRect b="0" l="0" r="0" t="0"/>
            <a:stretch/>
          </p:blipFill>
          <p:spPr>
            <a:xfrm>
              <a:off x="6790813" y="1281483"/>
              <a:ext cx="981600" cy="981600"/>
            </a:xfrm>
            <a:prstGeom prst="rect">
              <a:avLst/>
            </a:prstGeom>
            <a:noFill/>
            <a:ln>
              <a:noFill/>
            </a:ln>
          </p:spPr>
        </p:pic>
        <p:pic>
          <p:nvPicPr>
            <p:cNvPr descr="Image" id="475" name="Google Shape;475;p75"/>
            <p:cNvPicPr preferRelativeResize="0"/>
            <p:nvPr/>
          </p:nvPicPr>
          <p:blipFill rotWithShape="1">
            <a:blip r:embed="rId3">
              <a:alphaModFix/>
            </a:blip>
            <a:srcRect b="0" l="0" r="0" t="0"/>
            <a:stretch/>
          </p:blipFill>
          <p:spPr>
            <a:xfrm>
              <a:off x="7442747" y="1281483"/>
              <a:ext cx="981600" cy="981600"/>
            </a:xfrm>
            <a:prstGeom prst="rect">
              <a:avLst/>
            </a:prstGeom>
            <a:noFill/>
            <a:ln>
              <a:noFill/>
            </a:ln>
          </p:spPr>
        </p:pic>
        <p:pic>
          <p:nvPicPr>
            <p:cNvPr descr="Image" id="476" name="Google Shape;476;p75"/>
            <p:cNvPicPr preferRelativeResize="0"/>
            <p:nvPr/>
          </p:nvPicPr>
          <p:blipFill rotWithShape="1">
            <a:blip r:embed="rId3">
              <a:alphaModFix/>
            </a:blip>
            <a:srcRect b="0" l="0" r="0" t="0"/>
            <a:stretch/>
          </p:blipFill>
          <p:spPr>
            <a:xfrm>
              <a:off x="6240480" y="2394981"/>
              <a:ext cx="981600" cy="981600"/>
            </a:xfrm>
            <a:prstGeom prst="rect">
              <a:avLst/>
            </a:prstGeom>
            <a:noFill/>
            <a:ln>
              <a:noFill/>
            </a:ln>
          </p:spPr>
        </p:pic>
        <p:pic>
          <p:nvPicPr>
            <p:cNvPr descr="Image" id="477" name="Google Shape;477;p75"/>
            <p:cNvPicPr preferRelativeResize="0"/>
            <p:nvPr/>
          </p:nvPicPr>
          <p:blipFill rotWithShape="1">
            <a:blip r:embed="rId3">
              <a:alphaModFix/>
            </a:blip>
            <a:srcRect b="0" l="0" r="0" t="0"/>
            <a:stretch/>
          </p:blipFill>
          <p:spPr>
            <a:xfrm>
              <a:off x="6883946" y="2394982"/>
              <a:ext cx="981600" cy="981600"/>
            </a:xfrm>
            <a:prstGeom prst="rect">
              <a:avLst/>
            </a:prstGeom>
            <a:noFill/>
            <a:ln>
              <a:noFill/>
            </a:ln>
          </p:spPr>
        </p:pic>
        <p:pic>
          <p:nvPicPr>
            <p:cNvPr descr="Image" id="478" name="Google Shape;478;p75"/>
            <p:cNvPicPr preferRelativeResize="0"/>
            <p:nvPr/>
          </p:nvPicPr>
          <p:blipFill rotWithShape="1">
            <a:blip r:embed="rId3">
              <a:alphaModFix/>
            </a:blip>
            <a:srcRect b="0" l="0" r="0" t="0"/>
            <a:stretch/>
          </p:blipFill>
          <p:spPr>
            <a:xfrm>
              <a:off x="7527413" y="2394982"/>
              <a:ext cx="981600" cy="981600"/>
            </a:xfrm>
            <a:prstGeom prst="rect">
              <a:avLst/>
            </a:prstGeom>
            <a:noFill/>
            <a:ln>
              <a:noFill/>
            </a:ln>
          </p:spPr>
        </p:pic>
        <p:pic>
          <p:nvPicPr>
            <p:cNvPr descr="Image" id="479" name="Google Shape;479;p75"/>
            <p:cNvPicPr preferRelativeResize="0"/>
            <p:nvPr/>
          </p:nvPicPr>
          <p:blipFill rotWithShape="1">
            <a:blip r:embed="rId3">
              <a:alphaModFix/>
            </a:blip>
            <a:srcRect b="0" l="0" r="0" t="0"/>
            <a:stretch/>
          </p:blipFill>
          <p:spPr>
            <a:xfrm>
              <a:off x="8162413" y="2394981"/>
              <a:ext cx="981600" cy="981600"/>
            </a:xfrm>
            <a:prstGeom prst="rect">
              <a:avLst/>
            </a:prstGeom>
            <a:noFill/>
            <a:ln>
              <a:noFill/>
            </a:ln>
          </p:spPr>
        </p:pic>
        <p:sp>
          <p:nvSpPr>
            <p:cNvPr id="480" name="Google Shape;480;p75"/>
            <p:cNvSpPr txBox="1"/>
            <p:nvPr/>
          </p:nvSpPr>
          <p:spPr>
            <a:xfrm>
              <a:off x="7141912" y="1164544"/>
              <a:ext cx="279300" cy="19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Ubuntu Mono"/>
                  <a:ea typeface="Ubuntu Mono"/>
                  <a:cs typeface="Ubuntu Mono"/>
                  <a:sym typeface="Ubuntu Mono"/>
                </a:rPr>
                <a:t>MA</a:t>
              </a:r>
              <a:endParaRPr>
                <a:latin typeface="Ubuntu Mono"/>
                <a:ea typeface="Ubuntu Mono"/>
                <a:cs typeface="Ubuntu Mono"/>
                <a:sym typeface="Ubuntu Mono"/>
              </a:endParaRPr>
            </a:p>
          </p:txBody>
        </p:sp>
        <p:sp>
          <p:nvSpPr>
            <p:cNvPr id="481" name="Google Shape;481;p75"/>
            <p:cNvSpPr txBox="1"/>
            <p:nvPr/>
          </p:nvSpPr>
          <p:spPr>
            <a:xfrm>
              <a:off x="7793846" y="1164544"/>
              <a:ext cx="279300" cy="19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Ubuntu Mono"/>
                  <a:ea typeface="Ubuntu Mono"/>
                  <a:cs typeface="Ubuntu Mono"/>
                  <a:sym typeface="Ubuntu Mono"/>
                </a:rPr>
                <a:t>MB</a:t>
              </a:r>
              <a:endParaRPr>
                <a:latin typeface="Ubuntu Mono"/>
                <a:ea typeface="Ubuntu Mono"/>
                <a:cs typeface="Ubuntu Mono"/>
                <a:sym typeface="Ubuntu Mono"/>
              </a:endParaRPr>
            </a:p>
          </p:txBody>
        </p:sp>
        <p:sp>
          <p:nvSpPr>
            <p:cNvPr id="482" name="Google Shape;482;p75"/>
            <p:cNvSpPr txBox="1"/>
            <p:nvPr/>
          </p:nvSpPr>
          <p:spPr>
            <a:xfrm>
              <a:off x="6591579" y="2299077"/>
              <a:ext cx="279300" cy="19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Ubuntu Mono"/>
                  <a:ea typeface="Ubuntu Mono"/>
                  <a:cs typeface="Ubuntu Mono"/>
                  <a:sym typeface="Ubuntu Mono"/>
                </a:rPr>
                <a:t>W1</a:t>
              </a:r>
              <a:endParaRPr>
                <a:latin typeface="Ubuntu Mono"/>
                <a:ea typeface="Ubuntu Mono"/>
                <a:cs typeface="Ubuntu Mono"/>
                <a:sym typeface="Ubuntu Mono"/>
              </a:endParaRPr>
            </a:p>
          </p:txBody>
        </p:sp>
        <p:sp>
          <p:nvSpPr>
            <p:cNvPr id="483" name="Google Shape;483;p75"/>
            <p:cNvSpPr txBox="1"/>
            <p:nvPr/>
          </p:nvSpPr>
          <p:spPr>
            <a:xfrm>
              <a:off x="7235046" y="2299077"/>
              <a:ext cx="279300" cy="19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Ubuntu Mono"/>
                  <a:ea typeface="Ubuntu Mono"/>
                  <a:cs typeface="Ubuntu Mono"/>
                  <a:sym typeface="Ubuntu Mono"/>
                </a:rPr>
                <a:t>W2</a:t>
              </a:r>
              <a:endParaRPr>
                <a:latin typeface="Ubuntu Mono"/>
                <a:ea typeface="Ubuntu Mono"/>
                <a:cs typeface="Ubuntu Mono"/>
                <a:sym typeface="Ubuntu Mono"/>
              </a:endParaRPr>
            </a:p>
          </p:txBody>
        </p:sp>
        <p:sp>
          <p:nvSpPr>
            <p:cNvPr id="484" name="Google Shape;484;p75"/>
            <p:cNvSpPr txBox="1"/>
            <p:nvPr/>
          </p:nvSpPr>
          <p:spPr>
            <a:xfrm>
              <a:off x="7886979" y="2299077"/>
              <a:ext cx="279300" cy="19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Ubuntu Mono"/>
                  <a:ea typeface="Ubuntu Mono"/>
                  <a:cs typeface="Ubuntu Mono"/>
                  <a:sym typeface="Ubuntu Mono"/>
                </a:rPr>
                <a:t>W3</a:t>
              </a:r>
              <a:endParaRPr>
                <a:latin typeface="Ubuntu Mono"/>
                <a:ea typeface="Ubuntu Mono"/>
                <a:cs typeface="Ubuntu Mono"/>
                <a:sym typeface="Ubuntu Mono"/>
              </a:endParaRPr>
            </a:p>
          </p:txBody>
        </p:sp>
        <p:sp>
          <p:nvSpPr>
            <p:cNvPr id="485" name="Google Shape;485;p75"/>
            <p:cNvSpPr txBox="1"/>
            <p:nvPr/>
          </p:nvSpPr>
          <p:spPr>
            <a:xfrm>
              <a:off x="8513512" y="2299077"/>
              <a:ext cx="279300" cy="19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Ubuntu Mono"/>
                  <a:ea typeface="Ubuntu Mono"/>
                  <a:cs typeface="Ubuntu Mono"/>
                  <a:sym typeface="Ubuntu Mono"/>
                </a:rPr>
                <a:t>W4</a:t>
              </a:r>
              <a:endParaRPr>
                <a:latin typeface="Ubuntu Mono"/>
                <a:ea typeface="Ubuntu Mono"/>
                <a:cs typeface="Ubuntu Mono"/>
                <a:sym typeface="Ubuntu Mono"/>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6"/>
          <p:cNvSpPr txBox="1"/>
          <p:nvPr>
            <p:ph type="title"/>
          </p:nvPr>
        </p:nvSpPr>
        <p:spPr>
          <a:xfrm>
            <a:off x="-8" y="-10"/>
            <a:ext cx="8424000" cy="6057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400"/>
              <a:buFont typeface="Source Sans Pro"/>
              <a:buNone/>
            </a:pPr>
            <a:r>
              <a:rPr b="1" lang="en" sz="2400">
                <a:solidFill>
                  <a:schemeClr val="dk1"/>
                </a:solidFill>
                <a:latin typeface="Source Sans Pro"/>
                <a:ea typeface="Source Sans Pro"/>
                <a:cs typeface="Source Sans Pro"/>
                <a:sym typeface="Source Sans Pro"/>
              </a:rPr>
              <a:t>Hadoop Cluster</a:t>
            </a:r>
            <a:endParaRPr>
              <a:solidFill>
                <a:schemeClr val="dk1"/>
              </a:solidFill>
            </a:endParaRPr>
          </a:p>
        </p:txBody>
      </p:sp>
      <p:pic>
        <p:nvPicPr>
          <p:cNvPr id="492" name="Google Shape;492;p76"/>
          <p:cNvPicPr preferRelativeResize="0"/>
          <p:nvPr/>
        </p:nvPicPr>
        <p:blipFill>
          <a:blip r:embed="rId3">
            <a:alphaModFix/>
          </a:blip>
          <a:stretch>
            <a:fillRect/>
          </a:stretch>
        </p:blipFill>
        <p:spPr>
          <a:xfrm>
            <a:off x="1439950" y="758090"/>
            <a:ext cx="6161457" cy="423301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7"/>
          <p:cNvSpPr txBox="1"/>
          <p:nvPr>
            <p:ph type="title"/>
          </p:nvPr>
        </p:nvSpPr>
        <p:spPr>
          <a:xfrm>
            <a:off x="0" y="-6"/>
            <a:ext cx="82296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b="1" lang="en" sz="2400">
                <a:solidFill>
                  <a:schemeClr val="dk1"/>
                </a:solidFill>
                <a:latin typeface="Source Sans Pro"/>
                <a:ea typeface="Source Sans Pro"/>
                <a:cs typeface="Source Sans Pro"/>
                <a:sym typeface="Source Sans Pro"/>
              </a:rPr>
              <a:t>The Hadoop Ecosystem</a:t>
            </a:r>
            <a:br>
              <a:rPr b="1" lang="en" sz="2400">
                <a:solidFill>
                  <a:schemeClr val="dk1"/>
                </a:solidFill>
                <a:latin typeface="Source Sans Pro"/>
                <a:ea typeface="Source Sans Pro"/>
                <a:cs typeface="Source Sans Pro"/>
                <a:sym typeface="Source Sans Pro"/>
              </a:rPr>
            </a:br>
            <a:r>
              <a:rPr b="1" lang="en" sz="2400">
                <a:solidFill>
                  <a:schemeClr val="dk1"/>
                </a:solidFill>
                <a:latin typeface="Source Sans Pro"/>
                <a:ea typeface="Source Sans Pro"/>
                <a:cs typeface="Source Sans Pro"/>
                <a:sym typeface="Source Sans Pro"/>
              </a:rPr>
              <a:t>HDFS</a:t>
            </a:r>
            <a:endParaRPr/>
          </a:p>
        </p:txBody>
      </p:sp>
      <p:sp>
        <p:nvSpPr>
          <p:cNvPr id="499" name="Google Shape;499;p77"/>
          <p:cNvSpPr txBox="1"/>
          <p:nvPr>
            <p:ph idx="1" type="body"/>
          </p:nvPr>
        </p:nvSpPr>
        <p:spPr>
          <a:xfrm>
            <a:off x="0" y="925163"/>
            <a:ext cx="8229600" cy="3394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200">
              <a:latin typeface="Arial"/>
              <a:ea typeface="Arial"/>
              <a:cs typeface="Arial"/>
              <a:sym typeface="Arial"/>
            </a:endParaRPr>
          </a:p>
          <a:p>
            <a:pPr indent="0" lvl="0" marL="0" rtl="0" algn="l">
              <a:lnSpc>
                <a:spcPct val="90000"/>
              </a:lnSpc>
              <a:spcBef>
                <a:spcPts val="375"/>
              </a:spcBef>
              <a:spcAft>
                <a:spcPts val="0"/>
              </a:spcAft>
              <a:buNone/>
            </a:pPr>
            <a:r>
              <a:t/>
            </a:r>
            <a:endParaRPr sz="1200">
              <a:latin typeface="Arial"/>
              <a:ea typeface="Arial"/>
              <a:cs typeface="Arial"/>
              <a:sym typeface="Arial"/>
            </a:endParaRPr>
          </a:p>
          <a:p>
            <a:pPr indent="0" lvl="0" marL="0" rtl="0" algn="l">
              <a:lnSpc>
                <a:spcPct val="90000"/>
              </a:lnSpc>
              <a:spcBef>
                <a:spcPts val="375"/>
              </a:spcBef>
              <a:spcAft>
                <a:spcPts val="0"/>
              </a:spcAft>
              <a:buNone/>
            </a:pPr>
            <a:r>
              <a:rPr lang="en" sz="1200">
                <a:latin typeface="Arial"/>
                <a:ea typeface="Arial"/>
                <a:cs typeface="Arial"/>
                <a:sym typeface="Arial"/>
              </a:rPr>
              <a:t>In Hadoop, the storage architecture is a master-slave architecture.</a:t>
            </a:r>
            <a:endParaRPr sz="1200">
              <a:latin typeface="Arial"/>
              <a:ea typeface="Arial"/>
              <a:cs typeface="Arial"/>
              <a:sym typeface="Arial"/>
            </a:endParaRPr>
          </a:p>
          <a:p>
            <a:pPr indent="0" lvl="0" marL="0" rtl="0" algn="l">
              <a:lnSpc>
                <a:spcPct val="90000"/>
              </a:lnSpc>
              <a:spcBef>
                <a:spcPts val="375"/>
              </a:spcBef>
              <a:spcAft>
                <a:spcPts val="0"/>
              </a:spcAft>
              <a:buNone/>
            </a:pPr>
            <a:r>
              <a:rPr lang="en" sz="1200">
                <a:latin typeface="Arial"/>
                <a:ea typeface="Arial"/>
                <a:cs typeface="Arial"/>
                <a:sym typeface="Arial"/>
              </a:rPr>
              <a:t>The master node called name node is a “big dictionary”</a:t>
            </a:r>
            <a:endParaRPr sz="1200">
              <a:latin typeface="Arial"/>
              <a:ea typeface="Arial"/>
              <a:cs typeface="Arial"/>
              <a:sym typeface="Arial"/>
            </a:endParaRPr>
          </a:p>
          <a:p>
            <a:pPr indent="0" lvl="0" marL="0" rtl="0" algn="l">
              <a:lnSpc>
                <a:spcPct val="90000"/>
              </a:lnSpc>
              <a:spcBef>
                <a:spcPts val="375"/>
              </a:spcBef>
              <a:spcAft>
                <a:spcPts val="0"/>
              </a:spcAft>
              <a:buNone/>
            </a:pPr>
            <a:r>
              <a:rPr lang="en" sz="1200">
                <a:latin typeface="Arial"/>
                <a:ea typeface="Arial"/>
                <a:cs typeface="Arial"/>
                <a:sym typeface="Arial"/>
              </a:rPr>
              <a:t>=&gt; contains and stores all file names and blocks as well as their location in the cluster</a:t>
            </a:r>
            <a:endParaRPr sz="1200">
              <a:latin typeface="Arial"/>
              <a:ea typeface="Arial"/>
              <a:cs typeface="Arial"/>
              <a:sym typeface="Arial"/>
            </a:endParaRPr>
          </a:p>
          <a:p>
            <a:pPr indent="0" lvl="0" marL="0" rtl="0" algn="l">
              <a:lnSpc>
                <a:spcPct val="90000"/>
              </a:lnSpc>
              <a:spcBef>
                <a:spcPts val="375"/>
              </a:spcBef>
              <a:spcAft>
                <a:spcPts val="0"/>
              </a:spcAft>
              <a:buNone/>
            </a:pPr>
            <a:r>
              <a:t/>
            </a:r>
            <a:endParaRPr sz="1200">
              <a:latin typeface="Arial"/>
              <a:ea typeface="Arial"/>
              <a:cs typeface="Arial"/>
              <a:sym typeface="Arial"/>
            </a:endParaRPr>
          </a:p>
          <a:p>
            <a:pPr indent="0" lvl="0" marL="0" rtl="0" algn="l">
              <a:lnSpc>
                <a:spcPct val="90000"/>
              </a:lnSpc>
              <a:spcBef>
                <a:spcPts val="375"/>
              </a:spcBef>
              <a:spcAft>
                <a:spcPts val="0"/>
              </a:spcAft>
              <a:buNone/>
            </a:pPr>
            <a:r>
              <a:t/>
            </a:r>
            <a:endParaRPr sz="1200">
              <a:latin typeface="Arial"/>
              <a:ea typeface="Arial"/>
              <a:cs typeface="Arial"/>
              <a:sym typeface="Arial"/>
            </a:endParaRPr>
          </a:p>
          <a:p>
            <a:pPr indent="0" lvl="0" marL="0" rtl="0" algn="l">
              <a:lnSpc>
                <a:spcPct val="90000"/>
              </a:lnSpc>
              <a:spcBef>
                <a:spcPts val="375"/>
              </a:spcBef>
              <a:spcAft>
                <a:spcPts val="0"/>
              </a:spcAft>
              <a:buNone/>
            </a:pPr>
            <a:r>
              <a:rPr lang="en" sz="1200">
                <a:latin typeface="Arial"/>
                <a:ea typeface="Arial"/>
                <a:cs typeface="Arial"/>
                <a:sym typeface="Arial"/>
              </a:rPr>
              <a:t>Another machine, called secondary name node serves as a “backup namenode” in the event of failure of the master node and its role is therefore to make regular backups of the directory.</a:t>
            </a:r>
            <a:endParaRPr sz="1200">
              <a:latin typeface="Arial"/>
              <a:ea typeface="Arial"/>
              <a:cs typeface="Arial"/>
              <a:sym typeface="Arial"/>
            </a:endParaRPr>
          </a:p>
          <a:p>
            <a:pPr indent="0" lvl="0" marL="0" rtl="0" algn="l">
              <a:lnSpc>
                <a:spcPct val="90000"/>
              </a:lnSpc>
              <a:spcBef>
                <a:spcPts val="375"/>
              </a:spcBef>
              <a:spcAft>
                <a:spcPts val="0"/>
              </a:spcAft>
              <a:buNone/>
            </a:pPr>
            <a:r>
              <a:t/>
            </a:r>
            <a:endParaRPr sz="1200">
              <a:latin typeface="Arial"/>
              <a:ea typeface="Arial"/>
              <a:cs typeface="Arial"/>
              <a:sym typeface="Arial"/>
            </a:endParaRPr>
          </a:p>
          <a:p>
            <a:pPr indent="0" lvl="0" marL="0" rtl="0" algn="l">
              <a:lnSpc>
                <a:spcPct val="90000"/>
              </a:lnSpc>
              <a:spcBef>
                <a:spcPts val="375"/>
              </a:spcBef>
              <a:spcAft>
                <a:spcPts val="0"/>
              </a:spcAft>
              <a:buNone/>
            </a:pPr>
            <a:r>
              <a:t/>
            </a:r>
            <a:endParaRPr sz="1200">
              <a:latin typeface="Arial"/>
              <a:ea typeface="Arial"/>
              <a:cs typeface="Arial"/>
              <a:sym typeface="Arial"/>
            </a:endParaRPr>
          </a:p>
          <a:p>
            <a:pPr indent="0" lvl="0" marL="0" marR="38100" rtl="0" algn="l">
              <a:lnSpc>
                <a:spcPct val="128571"/>
              </a:lnSpc>
              <a:spcBef>
                <a:spcPts val="0"/>
              </a:spcBef>
              <a:spcAft>
                <a:spcPts val="0"/>
              </a:spcAft>
              <a:buNone/>
            </a:pPr>
            <a:r>
              <a:rPr lang="en" sz="1200">
                <a:latin typeface="Arial"/>
                <a:ea typeface="Arial"/>
                <a:cs typeface="Arial"/>
                <a:sym typeface="Arial"/>
              </a:rPr>
              <a:t>The other nodes, the slaves, are the storage nodes as such. These are the data nodes whose role is to manage local storage operations (creation, deletion and replication of blocks) on the instruction of the name node.</a:t>
            </a:r>
            <a:endParaRPr sz="1200">
              <a:latin typeface="Arial"/>
              <a:ea typeface="Arial"/>
              <a:cs typeface="Arial"/>
              <a:sym typeface="Arial"/>
            </a:endParaRPr>
          </a:p>
          <a:p>
            <a:pPr indent="0" lvl="0" marL="0" rtl="0" algn="l">
              <a:lnSpc>
                <a:spcPct val="90000"/>
              </a:lnSpc>
              <a:spcBef>
                <a:spcPts val="375"/>
              </a:spcBef>
              <a:spcAft>
                <a:spcPts val="0"/>
              </a:spcAft>
              <a:buNone/>
            </a:pPr>
            <a:r>
              <a:t/>
            </a:r>
            <a:endParaRPr sz="1200">
              <a:latin typeface="Arial"/>
              <a:ea typeface="Arial"/>
              <a:cs typeface="Arial"/>
              <a:sym typeface="Arial"/>
            </a:endParaRPr>
          </a:p>
        </p:txBody>
      </p:sp>
      <p:grpSp>
        <p:nvGrpSpPr>
          <p:cNvPr id="500" name="Google Shape;500;p77"/>
          <p:cNvGrpSpPr/>
          <p:nvPr/>
        </p:nvGrpSpPr>
        <p:grpSpPr>
          <a:xfrm>
            <a:off x="5380465" y="3977558"/>
            <a:ext cx="3168300" cy="918000"/>
            <a:chOff x="611560" y="5085184"/>
            <a:chExt cx="3168300" cy="1224000"/>
          </a:xfrm>
        </p:grpSpPr>
        <p:sp>
          <p:nvSpPr>
            <p:cNvPr id="501" name="Google Shape;501;p77"/>
            <p:cNvSpPr/>
            <p:nvPr/>
          </p:nvSpPr>
          <p:spPr>
            <a:xfrm>
              <a:off x="611560" y="5085184"/>
              <a:ext cx="3168300" cy="1224000"/>
            </a:xfrm>
            <a:prstGeom prst="roundRect">
              <a:avLst>
                <a:gd fmla="val 16667" name="adj"/>
              </a:avLst>
            </a:prstGeom>
            <a:solidFill>
              <a:srgbClr val="FCBC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02" name="Google Shape;502;p77"/>
            <p:cNvPicPr preferRelativeResize="0"/>
            <p:nvPr/>
          </p:nvPicPr>
          <p:blipFill rotWithShape="1">
            <a:blip r:embed="rId3">
              <a:alphaModFix/>
            </a:blip>
            <a:srcRect b="0" l="0" r="0" t="0"/>
            <a:stretch/>
          </p:blipFill>
          <p:spPr>
            <a:xfrm>
              <a:off x="755576" y="5247202"/>
              <a:ext cx="2880320" cy="90010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8"/>
          <p:cNvSpPr txBox="1"/>
          <p:nvPr/>
        </p:nvSpPr>
        <p:spPr>
          <a:xfrm>
            <a:off x="111500" y="230775"/>
            <a:ext cx="6981300" cy="82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lnSpc>
                <a:spcPct val="115000"/>
              </a:lnSpc>
              <a:spcBef>
                <a:spcPts val="80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lnSpc>
                <a:spcPct val="115000"/>
              </a:lnSpc>
              <a:spcBef>
                <a:spcPts val="80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lnSpc>
                <a:spcPct val="115000"/>
              </a:lnSpc>
              <a:spcBef>
                <a:spcPts val="80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b="1" sz="2400">
              <a:solidFill>
                <a:schemeClr val="dk1"/>
              </a:solidFill>
              <a:latin typeface="Source Sans Pro"/>
              <a:ea typeface="Source Sans Pro"/>
              <a:cs typeface="Source Sans Pro"/>
              <a:sym typeface="Source Sans Pro"/>
            </a:endParaRPr>
          </a:p>
        </p:txBody>
      </p:sp>
      <p:sp>
        <p:nvSpPr>
          <p:cNvPr id="508" name="Google Shape;508;p78"/>
          <p:cNvSpPr txBox="1"/>
          <p:nvPr>
            <p:ph idx="12" type="sldNum"/>
          </p:nvPr>
        </p:nvSpPr>
        <p:spPr>
          <a:xfrm>
            <a:off x="8699369" y="4686041"/>
            <a:ext cx="321900" cy="3480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pic>
        <p:nvPicPr>
          <p:cNvPr id="509" name="Google Shape;509;p78"/>
          <p:cNvPicPr preferRelativeResize="0"/>
          <p:nvPr/>
        </p:nvPicPr>
        <p:blipFill>
          <a:blip r:embed="rId3">
            <a:alphaModFix/>
          </a:blip>
          <a:stretch>
            <a:fillRect/>
          </a:stretch>
        </p:blipFill>
        <p:spPr>
          <a:xfrm>
            <a:off x="1163484" y="625350"/>
            <a:ext cx="6136743" cy="432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0" y="0"/>
            <a:ext cx="8520600" cy="6480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2400"/>
              </a:spcBef>
              <a:spcAft>
                <a:spcPts val="0"/>
              </a:spcAft>
              <a:buClr>
                <a:schemeClr val="dk1"/>
              </a:buClr>
              <a:buSzPct val="59459"/>
              <a:buFont typeface="Arial"/>
              <a:buNone/>
            </a:pPr>
            <a:br>
              <a:rPr b="1" lang="en" sz="1850"/>
            </a:br>
            <a:r>
              <a:rPr b="1" lang="en" sz="1850"/>
              <a:t>Big Data Technology</a:t>
            </a:r>
            <a:endParaRPr sz="1850">
              <a:solidFill>
                <a:srgbClr val="4A4A4A"/>
              </a:solidFill>
            </a:endParaRPr>
          </a:p>
          <a:p>
            <a:pPr indent="0" lvl="0" marL="0" marR="190500" rtl="0" algn="l">
              <a:lnSpc>
                <a:spcPct val="115000"/>
              </a:lnSpc>
              <a:spcBef>
                <a:spcPts val="2400"/>
              </a:spcBef>
              <a:spcAft>
                <a:spcPts val="0"/>
              </a:spcAft>
              <a:buClr>
                <a:schemeClr val="dk1"/>
              </a:buClr>
              <a:buSzPct val="47826"/>
              <a:buFont typeface="Arial"/>
              <a:buNone/>
            </a:pPr>
            <a:r>
              <a:t/>
            </a:r>
            <a:endParaRPr b="1" sz="2300"/>
          </a:p>
          <a:p>
            <a:pPr indent="0" lvl="0" marL="0" marR="190500" rtl="0" algn="l">
              <a:lnSpc>
                <a:spcPct val="115000"/>
              </a:lnSpc>
              <a:spcBef>
                <a:spcPts val="600"/>
              </a:spcBef>
              <a:spcAft>
                <a:spcPts val="0"/>
              </a:spcAft>
              <a:buClr>
                <a:schemeClr val="dk1"/>
              </a:buClr>
              <a:buSzPct val="100000"/>
              <a:buFont typeface="Arial"/>
              <a:buNone/>
            </a:pPr>
            <a:r>
              <a:t/>
            </a:r>
            <a:endParaRPr sz="1100"/>
          </a:p>
          <a:p>
            <a:pPr indent="0" lvl="0" marL="0" rtl="0" algn="l">
              <a:lnSpc>
                <a:spcPct val="100000"/>
              </a:lnSpc>
              <a:spcBef>
                <a:spcPts val="0"/>
              </a:spcBef>
              <a:spcAft>
                <a:spcPts val="0"/>
              </a:spcAft>
              <a:buSzPct val="111111"/>
              <a:buNone/>
            </a:pPr>
            <a:r>
              <a:t/>
            </a:r>
            <a:endParaRPr/>
          </a:p>
        </p:txBody>
      </p:sp>
      <p:sp>
        <p:nvSpPr>
          <p:cNvPr id="191" name="Google Shape;191;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t/>
            </a:r>
            <a:endParaRPr sz="1600">
              <a:solidFill>
                <a:schemeClr val="dk1"/>
              </a:solidFill>
            </a:endParaRPr>
          </a:p>
          <a:p>
            <a:pPr indent="0" lvl="0" marL="0" rtl="0" algn="l">
              <a:lnSpc>
                <a:spcPct val="115000"/>
              </a:lnSpc>
              <a:spcBef>
                <a:spcPts val="1200"/>
              </a:spcBef>
              <a:spcAft>
                <a:spcPts val="1200"/>
              </a:spcAft>
              <a:buSzPts val="1800"/>
              <a:buNone/>
            </a:pPr>
            <a:r>
              <a:t/>
            </a:r>
            <a:endParaRPr sz="1600"/>
          </a:p>
        </p:txBody>
      </p:sp>
      <p:sp>
        <p:nvSpPr>
          <p:cNvPr id="192" name="Google Shape;19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34"/>
          <p:cNvPicPr preferRelativeResize="0"/>
          <p:nvPr/>
        </p:nvPicPr>
        <p:blipFill rotWithShape="1">
          <a:blip r:embed="rId3">
            <a:alphaModFix/>
          </a:blip>
          <a:srcRect b="0" l="0" r="0" t="0"/>
          <a:stretch/>
        </p:blipFill>
        <p:spPr>
          <a:xfrm>
            <a:off x="415450" y="881521"/>
            <a:ext cx="1348700" cy="1180125"/>
          </a:xfrm>
          <a:prstGeom prst="rect">
            <a:avLst/>
          </a:prstGeom>
          <a:noFill/>
          <a:ln>
            <a:noFill/>
          </a:ln>
        </p:spPr>
      </p:pic>
      <p:pic>
        <p:nvPicPr>
          <p:cNvPr id="194" name="Google Shape;194;p34"/>
          <p:cNvPicPr preferRelativeResize="0"/>
          <p:nvPr/>
        </p:nvPicPr>
        <p:blipFill rotWithShape="1">
          <a:blip r:embed="rId4">
            <a:alphaModFix/>
          </a:blip>
          <a:srcRect b="0" l="0" r="0" t="0"/>
          <a:stretch/>
        </p:blipFill>
        <p:spPr>
          <a:xfrm>
            <a:off x="2703250" y="2004063"/>
            <a:ext cx="3406125" cy="1135375"/>
          </a:xfrm>
          <a:prstGeom prst="rect">
            <a:avLst/>
          </a:prstGeom>
          <a:noFill/>
          <a:ln>
            <a:noFill/>
          </a:ln>
        </p:spPr>
      </p:pic>
      <p:pic>
        <p:nvPicPr>
          <p:cNvPr id="195" name="Google Shape;195;p34"/>
          <p:cNvPicPr preferRelativeResize="0"/>
          <p:nvPr/>
        </p:nvPicPr>
        <p:blipFill rotWithShape="1">
          <a:blip r:embed="rId5">
            <a:alphaModFix/>
          </a:blip>
          <a:srcRect b="0" l="0" r="0" t="0"/>
          <a:stretch/>
        </p:blipFill>
        <p:spPr>
          <a:xfrm>
            <a:off x="4528293" y="653493"/>
            <a:ext cx="2687900" cy="1251500"/>
          </a:xfrm>
          <a:prstGeom prst="rect">
            <a:avLst/>
          </a:prstGeom>
          <a:noFill/>
          <a:ln>
            <a:noFill/>
          </a:ln>
        </p:spPr>
      </p:pic>
      <p:pic>
        <p:nvPicPr>
          <p:cNvPr id="196" name="Google Shape;196;p34"/>
          <p:cNvPicPr preferRelativeResize="0"/>
          <p:nvPr/>
        </p:nvPicPr>
        <p:blipFill rotWithShape="1">
          <a:blip r:embed="rId6">
            <a:alphaModFix/>
          </a:blip>
          <a:srcRect b="0" l="0" r="0" t="0"/>
          <a:stretch/>
        </p:blipFill>
        <p:spPr>
          <a:xfrm>
            <a:off x="944638" y="3486819"/>
            <a:ext cx="1307125" cy="1176406"/>
          </a:xfrm>
          <a:prstGeom prst="rect">
            <a:avLst/>
          </a:prstGeom>
          <a:noFill/>
          <a:ln>
            <a:noFill/>
          </a:ln>
        </p:spPr>
      </p:pic>
      <p:pic>
        <p:nvPicPr>
          <p:cNvPr id="197" name="Google Shape;197;p34"/>
          <p:cNvPicPr preferRelativeResize="0"/>
          <p:nvPr/>
        </p:nvPicPr>
        <p:blipFill rotWithShape="1">
          <a:blip r:embed="rId7">
            <a:alphaModFix/>
          </a:blip>
          <a:srcRect b="0" l="0" r="0" t="0"/>
          <a:stretch/>
        </p:blipFill>
        <p:spPr>
          <a:xfrm>
            <a:off x="6531371" y="2924396"/>
            <a:ext cx="1307125" cy="1275854"/>
          </a:xfrm>
          <a:prstGeom prst="rect">
            <a:avLst/>
          </a:prstGeom>
          <a:noFill/>
          <a:ln>
            <a:noFill/>
          </a:ln>
        </p:spPr>
      </p:pic>
      <p:pic>
        <p:nvPicPr>
          <p:cNvPr id="198" name="Google Shape;198;p34"/>
          <p:cNvPicPr preferRelativeResize="0"/>
          <p:nvPr/>
        </p:nvPicPr>
        <p:blipFill rotWithShape="1">
          <a:blip r:embed="rId8">
            <a:alphaModFix/>
          </a:blip>
          <a:srcRect b="0" l="0" r="0" t="0"/>
          <a:stretch/>
        </p:blipFill>
        <p:spPr>
          <a:xfrm>
            <a:off x="3557446" y="3371725"/>
            <a:ext cx="2208825" cy="934750"/>
          </a:xfrm>
          <a:prstGeom prst="rect">
            <a:avLst/>
          </a:prstGeom>
          <a:noFill/>
          <a:ln>
            <a:noFill/>
          </a:ln>
        </p:spPr>
      </p:pic>
      <p:pic>
        <p:nvPicPr>
          <p:cNvPr id="199" name="Google Shape;199;p34"/>
          <p:cNvPicPr preferRelativeResize="0"/>
          <p:nvPr/>
        </p:nvPicPr>
        <p:blipFill rotWithShape="1">
          <a:blip r:embed="rId9">
            <a:alphaModFix/>
          </a:blip>
          <a:srcRect b="0" l="0" r="0" t="0"/>
          <a:stretch/>
        </p:blipFill>
        <p:spPr>
          <a:xfrm>
            <a:off x="7343325" y="2004075"/>
            <a:ext cx="1554608" cy="799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9"/>
          <p:cNvSpPr txBox="1"/>
          <p:nvPr>
            <p:ph type="title"/>
          </p:nvPr>
        </p:nvSpPr>
        <p:spPr>
          <a:xfrm>
            <a:off x="0" y="-6"/>
            <a:ext cx="82296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b="1" lang="en" sz="2400">
                <a:solidFill>
                  <a:schemeClr val="dk1"/>
                </a:solidFill>
                <a:latin typeface="Source Sans Pro"/>
                <a:ea typeface="Source Sans Pro"/>
                <a:cs typeface="Source Sans Pro"/>
                <a:sym typeface="Source Sans Pro"/>
              </a:rPr>
              <a:t>HDFS: File formats</a:t>
            </a:r>
            <a:endParaRPr sz="2800">
              <a:solidFill>
                <a:schemeClr val="dk1"/>
              </a:solidFill>
            </a:endParaRPr>
          </a:p>
        </p:txBody>
      </p:sp>
      <p:sp>
        <p:nvSpPr>
          <p:cNvPr id="516" name="Google Shape;516;p79"/>
          <p:cNvSpPr txBox="1"/>
          <p:nvPr>
            <p:ph idx="1" type="body"/>
          </p:nvPr>
        </p:nvSpPr>
        <p:spPr>
          <a:xfrm>
            <a:off x="479499" y="1113588"/>
            <a:ext cx="7886700" cy="3263400"/>
          </a:xfrm>
          <a:prstGeom prst="rect">
            <a:avLst/>
          </a:prstGeom>
          <a:noFill/>
          <a:ln>
            <a:noFill/>
          </a:ln>
        </p:spPr>
        <p:txBody>
          <a:bodyPr anchorCtr="0" anchor="t" bIns="45700" lIns="91425" spcFirstLastPara="1" rIns="91425" wrap="square" tIns="45700">
            <a:noAutofit/>
          </a:bodyPr>
          <a:lstStyle/>
          <a:p>
            <a:pPr indent="-304800" lvl="0" marL="457200" rtl="0" algn="l">
              <a:lnSpc>
                <a:spcPct val="90000"/>
              </a:lnSpc>
              <a:spcBef>
                <a:spcPts val="0"/>
              </a:spcBef>
              <a:spcAft>
                <a:spcPts val="0"/>
              </a:spcAft>
              <a:buSzPts val="1200"/>
              <a:buFont typeface="Arial"/>
              <a:buChar char="●"/>
            </a:pPr>
            <a:r>
              <a:rPr lang="en" sz="1200">
                <a:latin typeface="Arial"/>
                <a:ea typeface="Arial"/>
                <a:cs typeface="Arial"/>
                <a:sym typeface="Arial"/>
              </a:rPr>
              <a:t>Chose the format depending on your application</a:t>
            </a:r>
            <a:endParaRPr sz="1200">
              <a:latin typeface="Arial"/>
              <a:ea typeface="Arial"/>
              <a:cs typeface="Arial"/>
              <a:sym typeface="Arial"/>
            </a:endParaRPr>
          </a:p>
          <a:p>
            <a:pPr indent="-304800" lvl="0" marL="457200" rtl="0" algn="l">
              <a:lnSpc>
                <a:spcPct val="90000"/>
              </a:lnSpc>
              <a:spcBef>
                <a:spcPts val="0"/>
              </a:spcBef>
              <a:spcAft>
                <a:spcPts val="0"/>
              </a:spcAft>
              <a:buSzPts val="1200"/>
              <a:buFont typeface="Arial"/>
              <a:buChar char="●"/>
            </a:pPr>
            <a:r>
              <a:rPr lang="en" sz="1200">
                <a:latin typeface="Arial"/>
                <a:ea typeface="Arial"/>
                <a:cs typeface="Arial"/>
                <a:sym typeface="Arial"/>
              </a:rPr>
              <a:t>Data structure will change ?</a:t>
            </a:r>
            <a:endParaRPr sz="1200">
              <a:latin typeface="Arial"/>
              <a:ea typeface="Arial"/>
              <a:cs typeface="Arial"/>
              <a:sym typeface="Arial"/>
            </a:endParaRPr>
          </a:p>
          <a:p>
            <a:pPr indent="-304800" lvl="0" marL="457200" rtl="0" algn="l">
              <a:lnSpc>
                <a:spcPct val="90000"/>
              </a:lnSpc>
              <a:spcBef>
                <a:spcPts val="0"/>
              </a:spcBef>
              <a:spcAft>
                <a:spcPts val="0"/>
              </a:spcAft>
              <a:buSzPts val="1200"/>
              <a:buFont typeface="Arial"/>
              <a:buChar char="●"/>
            </a:pPr>
            <a:r>
              <a:rPr lang="en" sz="1200">
                <a:latin typeface="Arial"/>
                <a:ea typeface="Arial"/>
                <a:cs typeface="Arial"/>
                <a:sym typeface="Arial"/>
              </a:rPr>
              <a:t>Write performance ?</a:t>
            </a:r>
            <a:endParaRPr sz="1200">
              <a:latin typeface="Arial"/>
              <a:ea typeface="Arial"/>
              <a:cs typeface="Arial"/>
              <a:sym typeface="Arial"/>
            </a:endParaRPr>
          </a:p>
          <a:p>
            <a:pPr indent="-304800" lvl="0" marL="457200" rtl="0" algn="l">
              <a:lnSpc>
                <a:spcPct val="90000"/>
              </a:lnSpc>
              <a:spcBef>
                <a:spcPts val="0"/>
              </a:spcBef>
              <a:spcAft>
                <a:spcPts val="0"/>
              </a:spcAft>
              <a:buSzPts val="1200"/>
              <a:buFont typeface="Arial"/>
              <a:buChar char="●"/>
            </a:pPr>
            <a:r>
              <a:rPr lang="en" sz="1200">
                <a:latin typeface="Arial"/>
                <a:ea typeface="Arial"/>
                <a:cs typeface="Arial"/>
                <a:sym typeface="Arial"/>
              </a:rPr>
              <a:t>Full read performance ?</a:t>
            </a:r>
            <a:endParaRPr sz="1200">
              <a:latin typeface="Arial"/>
              <a:ea typeface="Arial"/>
              <a:cs typeface="Arial"/>
              <a:sym typeface="Arial"/>
            </a:endParaRPr>
          </a:p>
          <a:p>
            <a:pPr indent="-304800" lvl="0" marL="457200" rtl="0" algn="l">
              <a:lnSpc>
                <a:spcPct val="90000"/>
              </a:lnSpc>
              <a:spcBef>
                <a:spcPts val="0"/>
              </a:spcBef>
              <a:spcAft>
                <a:spcPts val="0"/>
              </a:spcAft>
              <a:buSzPts val="1200"/>
              <a:buFont typeface="Arial"/>
              <a:buChar char="●"/>
            </a:pPr>
            <a:r>
              <a:rPr lang="en" sz="1200">
                <a:latin typeface="Arial"/>
                <a:ea typeface="Arial"/>
                <a:cs typeface="Arial"/>
                <a:sym typeface="Arial"/>
              </a:rPr>
              <a:t>Partial read performance ?</a:t>
            </a:r>
            <a:endParaRPr sz="1200">
              <a:latin typeface="Arial"/>
              <a:ea typeface="Arial"/>
              <a:cs typeface="Arial"/>
              <a:sym typeface="Arial"/>
            </a:endParaRPr>
          </a:p>
          <a:p>
            <a:pPr indent="-38100" lvl="0" marL="171450" rtl="0" algn="l">
              <a:lnSpc>
                <a:spcPct val="90000"/>
              </a:lnSpc>
              <a:spcBef>
                <a:spcPts val="750"/>
              </a:spcBef>
              <a:spcAft>
                <a:spcPts val="0"/>
              </a:spcAft>
              <a:buClr>
                <a:schemeClr val="dk1"/>
              </a:buClr>
              <a:buSzPts val="2100"/>
              <a:buFont typeface="Noto Sans Symbols"/>
              <a:buNone/>
            </a:pPr>
            <a:r>
              <a:t/>
            </a:r>
            <a:endParaRPr sz="1200">
              <a:latin typeface="Arial"/>
              <a:ea typeface="Arial"/>
              <a:cs typeface="Arial"/>
              <a:sym typeface="Arial"/>
            </a:endParaRPr>
          </a:p>
          <a:p>
            <a:pPr indent="0" lvl="0" marL="171450" rtl="0" algn="l">
              <a:lnSpc>
                <a:spcPct val="90000"/>
              </a:lnSpc>
              <a:spcBef>
                <a:spcPts val="750"/>
              </a:spcBef>
              <a:spcAft>
                <a:spcPts val="0"/>
              </a:spcAft>
              <a:buNone/>
            </a:pPr>
            <a:r>
              <a:t/>
            </a:r>
            <a:endParaRPr sz="1200">
              <a:latin typeface="Arial"/>
              <a:ea typeface="Arial"/>
              <a:cs typeface="Arial"/>
              <a:sym typeface="Arial"/>
            </a:endParaRPr>
          </a:p>
        </p:txBody>
      </p:sp>
      <p:pic>
        <p:nvPicPr>
          <p:cNvPr id="517" name="Google Shape;517;p79"/>
          <p:cNvPicPr preferRelativeResize="0"/>
          <p:nvPr/>
        </p:nvPicPr>
        <p:blipFill rotWithShape="1">
          <a:blip r:embed="rId3">
            <a:alphaModFix/>
          </a:blip>
          <a:srcRect b="0" l="0" r="0" t="0"/>
          <a:stretch/>
        </p:blipFill>
        <p:spPr>
          <a:xfrm>
            <a:off x="6283426" y="1113606"/>
            <a:ext cx="2082770" cy="15759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0"/>
          <p:cNvSpPr txBox="1"/>
          <p:nvPr>
            <p:ph type="title"/>
          </p:nvPr>
        </p:nvSpPr>
        <p:spPr>
          <a:xfrm>
            <a:off x="0" y="-6"/>
            <a:ext cx="82296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b="1" lang="en" sz="2400">
                <a:solidFill>
                  <a:schemeClr val="dk1"/>
                </a:solidFill>
                <a:latin typeface="Source Sans Pro"/>
                <a:ea typeface="Source Sans Pro"/>
                <a:cs typeface="Source Sans Pro"/>
                <a:sym typeface="Source Sans Pro"/>
              </a:rPr>
              <a:t>The Hadoop Ecosystem</a:t>
            </a:r>
            <a:br>
              <a:rPr b="1" lang="en" sz="2400">
                <a:solidFill>
                  <a:schemeClr val="dk1"/>
                </a:solidFill>
                <a:latin typeface="Source Sans Pro"/>
                <a:ea typeface="Source Sans Pro"/>
                <a:cs typeface="Source Sans Pro"/>
                <a:sym typeface="Source Sans Pro"/>
              </a:rPr>
            </a:br>
            <a:r>
              <a:rPr b="1" lang="en" sz="2400">
                <a:solidFill>
                  <a:schemeClr val="dk1"/>
                </a:solidFill>
                <a:latin typeface="Source Sans Pro"/>
                <a:ea typeface="Source Sans Pro"/>
                <a:cs typeface="Source Sans Pro"/>
                <a:sym typeface="Source Sans Pro"/>
              </a:rPr>
              <a:t>HDFS</a:t>
            </a:r>
            <a:endParaRPr/>
          </a:p>
        </p:txBody>
      </p:sp>
      <p:sp>
        <p:nvSpPr>
          <p:cNvPr id="524" name="Google Shape;524;p80"/>
          <p:cNvSpPr txBox="1"/>
          <p:nvPr>
            <p:ph idx="1" type="body"/>
          </p:nvPr>
        </p:nvSpPr>
        <p:spPr>
          <a:xfrm>
            <a:off x="0" y="925163"/>
            <a:ext cx="8229600" cy="3394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chemeClr val="dk1"/>
              </a:buClr>
              <a:buSzPts val="1200"/>
              <a:buChar char="•"/>
            </a:pPr>
            <a:r>
              <a:rPr lang="en" sz="1200">
                <a:latin typeface="Arial"/>
                <a:ea typeface="Arial"/>
                <a:cs typeface="Arial"/>
                <a:sym typeface="Arial"/>
              </a:rPr>
              <a:t>Hadoop Distributed File System</a:t>
            </a:r>
            <a:endParaRPr sz="1200">
              <a:latin typeface="Arial"/>
              <a:ea typeface="Arial"/>
              <a:cs typeface="Arial"/>
              <a:sym typeface="Arial"/>
            </a:endParaRPr>
          </a:p>
          <a:p>
            <a:pPr indent="-133350" lvl="1" marL="514350" rtl="0" algn="l">
              <a:lnSpc>
                <a:spcPct val="90000"/>
              </a:lnSpc>
              <a:spcBef>
                <a:spcPts val="375"/>
              </a:spcBef>
              <a:spcAft>
                <a:spcPts val="0"/>
              </a:spcAft>
              <a:buClr>
                <a:schemeClr val="dk1"/>
              </a:buClr>
              <a:buSzPts val="1200"/>
              <a:buChar char="•"/>
            </a:pPr>
            <a:r>
              <a:rPr lang="en" sz="1200">
                <a:latin typeface="Arial"/>
                <a:ea typeface="Arial"/>
                <a:cs typeface="Arial"/>
                <a:sym typeface="Arial"/>
              </a:rPr>
              <a:t>Files are split into</a:t>
            </a:r>
            <a:r>
              <a:rPr lang="en" sz="1200">
                <a:latin typeface="Arial"/>
                <a:ea typeface="Arial"/>
                <a:cs typeface="Arial"/>
                <a:sym typeface="Arial"/>
              </a:rPr>
              <a:t> blocks, spread between ma</a:t>
            </a:r>
            <a:r>
              <a:rPr lang="en" sz="1200">
                <a:latin typeface="Arial"/>
                <a:ea typeface="Arial"/>
                <a:cs typeface="Arial"/>
                <a:sym typeface="Arial"/>
              </a:rPr>
              <a:t>chines</a:t>
            </a:r>
            <a:endParaRPr sz="1200">
              <a:latin typeface="Arial"/>
              <a:ea typeface="Arial"/>
              <a:cs typeface="Arial"/>
              <a:sym typeface="Arial"/>
            </a:endParaRPr>
          </a:p>
          <a:p>
            <a:pPr indent="-133350" lvl="1" marL="514350" rtl="0" algn="l">
              <a:lnSpc>
                <a:spcPct val="90000"/>
              </a:lnSpc>
              <a:spcBef>
                <a:spcPts val="375"/>
              </a:spcBef>
              <a:spcAft>
                <a:spcPts val="0"/>
              </a:spcAft>
              <a:buClr>
                <a:schemeClr val="dk1"/>
              </a:buClr>
              <a:buSzPts val="1200"/>
              <a:buChar char="•"/>
            </a:pPr>
            <a:r>
              <a:rPr lang="en" sz="1200">
                <a:latin typeface="Arial"/>
                <a:ea typeface="Arial"/>
                <a:cs typeface="Arial"/>
                <a:sym typeface="Arial"/>
              </a:rPr>
              <a:t>Replication is handled automatically</a:t>
            </a:r>
            <a:endParaRPr sz="1200">
              <a:latin typeface="Arial"/>
              <a:ea typeface="Arial"/>
              <a:cs typeface="Arial"/>
              <a:sym typeface="Arial"/>
            </a:endParaRPr>
          </a:p>
          <a:p>
            <a:pPr indent="-133350" lvl="1" marL="514350" rtl="0" algn="l">
              <a:lnSpc>
                <a:spcPct val="90000"/>
              </a:lnSpc>
              <a:spcBef>
                <a:spcPts val="375"/>
              </a:spcBef>
              <a:spcAft>
                <a:spcPts val="0"/>
              </a:spcAft>
              <a:buClr>
                <a:schemeClr val="dk1"/>
              </a:buClr>
              <a:buSzPts val="1200"/>
              <a:buChar char="•"/>
            </a:pPr>
            <a:r>
              <a:rPr lang="en" sz="1200">
                <a:latin typeface="Arial"/>
                <a:ea typeface="Arial"/>
                <a:cs typeface="Arial"/>
                <a:sym typeface="Arial"/>
              </a:rPr>
              <a:t>Redundant access</a:t>
            </a:r>
            <a:endParaRPr sz="1200">
              <a:latin typeface="Arial"/>
              <a:ea typeface="Arial"/>
              <a:cs typeface="Arial"/>
              <a:sym typeface="Arial"/>
            </a:endParaRPr>
          </a:p>
          <a:p>
            <a:pPr indent="0" lvl="0" marL="0" rtl="0" algn="l">
              <a:lnSpc>
                <a:spcPct val="90000"/>
              </a:lnSpc>
              <a:spcBef>
                <a:spcPts val="750"/>
              </a:spcBef>
              <a:spcAft>
                <a:spcPts val="0"/>
              </a:spcAft>
              <a:buClr>
                <a:schemeClr val="dk1"/>
              </a:buClr>
              <a:buSzPts val="2400"/>
              <a:buNone/>
            </a:pPr>
            <a:r>
              <a:t/>
            </a:r>
            <a:endParaRPr sz="1200">
              <a:latin typeface="Arial"/>
              <a:ea typeface="Arial"/>
              <a:cs typeface="Arial"/>
              <a:sym typeface="Arial"/>
            </a:endParaRPr>
          </a:p>
          <a:p>
            <a:pPr indent="-95250" lvl="0" marL="171450" rtl="0" algn="l">
              <a:lnSpc>
                <a:spcPct val="90000"/>
              </a:lnSpc>
              <a:spcBef>
                <a:spcPts val="750"/>
              </a:spcBef>
              <a:spcAft>
                <a:spcPts val="0"/>
              </a:spcAft>
              <a:buClr>
                <a:schemeClr val="dk1"/>
              </a:buClr>
              <a:buSzPts val="1200"/>
              <a:buChar char="•"/>
            </a:pPr>
            <a:r>
              <a:rPr lang="en" sz="1200">
                <a:latin typeface="Arial"/>
                <a:ea typeface="Arial"/>
                <a:cs typeface="Arial"/>
                <a:sym typeface="Arial"/>
              </a:rPr>
              <a:t>HDFS is t</a:t>
            </a:r>
            <a:r>
              <a:rPr lang="en" sz="1200">
                <a:latin typeface="Arial"/>
                <a:ea typeface="Arial"/>
                <a:cs typeface="Arial"/>
                <a:sym typeface="Arial"/>
              </a:rPr>
              <a:t>he core storage layer for most Hadoop co</a:t>
            </a:r>
            <a:r>
              <a:rPr lang="en" sz="1200">
                <a:latin typeface="Arial"/>
                <a:ea typeface="Arial"/>
                <a:cs typeface="Arial"/>
                <a:sym typeface="Arial"/>
              </a:rPr>
              <a:t>mponents</a:t>
            </a:r>
            <a:endParaRPr sz="1200">
              <a:latin typeface="Arial"/>
              <a:ea typeface="Arial"/>
              <a:cs typeface="Arial"/>
              <a:sym typeface="Arial"/>
            </a:endParaRPr>
          </a:p>
        </p:txBody>
      </p:sp>
      <p:grpSp>
        <p:nvGrpSpPr>
          <p:cNvPr id="525" name="Google Shape;525;p80"/>
          <p:cNvGrpSpPr/>
          <p:nvPr/>
        </p:nvGrpSpPr>
        <p:grpSpPr>
          <a:xfrm>
            <a:off x="5380465" y="3977558"/>
            <a:ext cx="3168300" cy="918000"/>
            <a:chOff x="611560" y="5085184"/>
            <a:chExt cx="3168300" cy="1224000"/>
          </a:xfrm>
        </p:grpSpPr>
        <p:sp>
          <p:nvSpPr>
            <p:cNvPr id="526" name="Google Shape;526;p80"/>
            <p:cNvSpPr/>
            <p:nvPr/>
          </p:nvSpPr>
          <p:spPr>
            <a:xfrm>
              <a:off x="611560" y="5085184"/>
              <a:ext cx="3168300" cy="1224000"/>
            </a:xfrm>
            <a:prstGeom prst="roundRect">
              <a:avLst>
                <a:gd fmla="val 16667" name="adj"/>
              </a:avLst>
            </a:prstGeom>
            <a:solidFill>
              <a:srgbClr val="FCBC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27" name="Google Shape;527;p80"/>
            <p:cNvPicPr preferRelativeResize="0"/>
            <p:nvPr/>
          </p:nvPicPr>
          <p:blipFill rotWithShape="1">
            <a:blip r:embed="rId3">
              <a:alphaModFix/>
            </a:blip>
            <a:srcRect b="0" l="0" r="0" t="0"/>
            <a:stretch/>
          </p:blipFill>
          <p:spPr>
            <a:xfrm>
              <a:off x="755576" y="5247202"/>
              <a:ext cx="2880320" cy="90010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1"/>
          <p:cNvSpPr txBox="1"/>
          <p:nvPr>
            <p:ph type="title"/>
          </p:nvPr>
        </p:nvSpPr>
        <p:spPr>
          <a:xfrm>
            <a:off x="0" y="32844"/>
            <a:ext cx="82296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b="1" lang="en" sz="2400">
                <a:solidFill>
                  <a:schemeClr val="dk1"/>
                </a:solidFill>
                <a:latin typeface="Source Sans Pro"/>
                <a:ea typeface="Source Sans Pro"/>
                <a:cs typeface="Source Sans Pro"/>
                <a:sym typeface="Source Sans Pro"/>
              </a:rPr>
              <a:t>HDFS: File formats</a:t>
            </a:r>
            <a:endParaRPr b="1" sz="2400">
              <a:solidFill>
                <a:schemeClr val="dk1"/>
              </a:solidFill>
              <a:latin typeface="Source Sans Pro"/>
              <a:ea typeface="Source Sans Pro"/>
              <a:cs typeface="Source Sans Pro"/>
              <a:sym typeface="Source Sans Pro"/>
            </a:endParaRPr>
          </a:p>
        </p:txBody>
      </p:sp>
      <p:graphicFrame>
        <p:nvGraphicFramePr>
          <p:cNvPr id="534" name="Google Shape;534;p81"/>
          <p:cNvGraphicFramePr/>
          <p:nvPr/>
        </p:nvGraphicFramePr>
        <p:xfrm>
          <a:off x="375175" y="2076082"/>
          <a:ext cx="3000000" cy="3000000"/>
        </p:xfrm>
        <a:graphic>
          <a:graphicData uri="http://schemas.openxmlformats.org/drawingml/2006/table">
            <a:tbl>
              <a:tblPr bandRow="1" firstRow="1">
                <a:noFill/>
                <a:tableStyleId>{AC3EE380-5F9B-4EE1-8051-BA6D04AAF107}</a:tableStyleId>
              </a:tblPr>
              <a:tblGrid>
                <a:gridCol w="2060225"/>
                <a:gridCol w="713175"/>
                <a:gridCol w="994925"/>
                <a:gridCol w="1171025"/>
                <a:gridCol w="836450"/>
                <a:gridCol w="790225"/>
                <a:gridCol w="870975"/>
                <a:gridCol w="956650"/>
              </a:tblGrid>
              <a:tr h="247275">
                <a:tc>
                  <a:txBody>
                    <a:bodyPr/>
                    <a:lstStyle/>
                    <a:p>
                      <a:pPr indent="0" lvl="0" marL="0" marR="0" rtl="0" algn="l">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Text file</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Gzipped text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SequenceFile</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RCFile</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ORC</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Avro</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Parquet</a:t>
                      </a:r>
                      <a:endParaRPr sz="1000" u="none" cap="none" strike="noStrike"/>
                    </a:p>
                  </a:txBody>
                  <a:tcPr marT="34300" marB="34300" marR="91450" marL="91450"/>
                </a:tc>
              </a:tr>
              <a:tr h="247275">
                <a:tc>
                  <a:txBody>
                    <a:bodyPr/>
                    <a:lstStyle/>
                    <a:p>
                      <a:pPr indent="0" lvl="0" marL="0" marR="0" rtl="0" algn="l">
                        <a:spcBef>
                          <a:spcPts val="0"/>
                        </a:spcBef>
                        <a:spcAft>
                          <a:spcPts val="0"/>
                        </a:spcAft>
                        <a:buNone/>
                      </a:pPr>
                      <a:r>
                        <a:rPr lang="en" sz="1000" u="none" cap="none" strike="noStrike"/>
                        <a:t>Compressed</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r>
              <a:tr h="247275">
                <a:tc>
                  <a:txBody>
                    <a:bodyPr/>
                    <a:lstStyle/>
                    <a:p>
                      <a:pPr indent="0" lvl="0" marL="0" marR="0" rtl="0" algn="l">
                        <a:spcBef>
                          <a:spcPts val="0"/>
                        </a:spcBef>
                        <a:spcAft>
                          <a:spcPts val="0"/>
                        </a:spcAft>
                        <a:buNone/>
                      </a:pPr>
                      <a:r>
                        <a:rPr lang="en" sz="1000" u="none" cap="none" strike="noStrike"/>
                        <a:t>Splittable</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r>
              <a:tr h="247275">
                <a:tc>
                  <a:txBody>
                    <a:bodyPr/>
                    <a:lstStyle/>
                    <a:p>
                      <a:pPr indent="0" lvl="0" marL="0" marR="0" rtl="0" algn="l">
                        <a:spcBef>
                          <a:spcPts val="0"/>
                        </a:spcBef>
                        <a:spcAft>
                          <a:spcPts val="0"/>
                        </a:spcAft>
                        <a:buNone/>
                      </a:pPr>
                      <a:r>
                        <a:rPr lang="en" sz="1000" u="none" cap="none" strike="noStrike"/>
                        <a:t>Columnar</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r>
              <a:tr h="247275">
                <a:tc>
                  <a:txBody>
                    <a:bodyPr/>
                    <a:lstStyle/>
                    <a:p>
                      <a:pPr indent="0" lvl="0" marL="0" marR="0" rtl="0" algn="l">
                        <a:spcBef>
                          <a:spcPts val="0"/>
                        </a:spcBef>
                        <a:spcAft>
                          <a:spcPts val="0"/>
                        </a:spcAft>
                        <a:buNone/>
                      </a:pPr>
                      <a:r>
                        <a:rPr lang="en" sz="1000" u="none" cap="none" strike="noStrike"/>
                        <a:t>Non-scalar type</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r>
              <a:tr h="247275">
                <a:tc>
                  <a:txBody>
                    <a:bodyPr/>
                    <a:lstStyle/>
                    <a:p>
                      <a:pPr indent="0" lvl="0" marL="0" marR="0" rtl="0" algn="l">
                        <a:spcBef>
                          <a:spcPts val="0"/>
                        </a:spcBef>
                        <a:spcAft>
                          <a:spcPts val="0"/>
                        </a:spcAft>
                        <a:buNone/>
                      </a:pPr>
                      <a:r>
                        <a:rPr lang="en" sz="1000" u="none" cap="none" strike="noStrike"/>
                        <a:t>Embedded schema</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r>
              <a:tr h="247275">
                <a:tc>
                  <a:txBody>
                    <a:bodyPr/>
                    <a:lstStyle/>
                    <a:p>
                      <a:pPr indent="0" lvl="0" marL="0" marR="0" rtl="0" algn="l">
                        <a:spcBef>
                          <a:spcPts val="0"/>
                        </a:spcBef>
                        <a:spcAft>
                          <a:spcPts val="0"/>
                        </a:spcAft>
                        <a:buNone/>
                      </a:pPr>
                      <a:r>
                        <a:rPr lang="en" sz="1000" u="none" cap="none" strike="noStrike"/>
                        <a:t>Interoperability</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c>
                  <a:txBody>
                    <a:bodyPr/>
                    <a:lstStyle/>
                    <a:p>
                      <a:pPr indent="0" lvl="0" marL="0" marR="0" rtl="0" algn="ctr">
                        <a:spcBef>
                          <a:spcPts val="0"/>
                        </a:spcBef>
                        <a:spcAft>
                          <a:spcPts val="0"/>
                        </a:spcAft>
                        <a:buNone/>
                      </a:pPr>
                      <a:r>
                        <a:rPr lang="en" sz="1000" u="none" cap="none" strike="noStrike"/>
                        <a:t>++</a:t>
                      </a:r>
                      <a:endParaRPr sz="1000" u="none" cap="none" strike="noStrike"/>
                    </a:p>
                  </a:txBody>
                  <a:tcPr marT="34300" marB="34300" marR="91450" marL="9145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2"/>
          <p:cNvSpPr txBox="1"/>
          <p:nvPr>
            <p:ph type="title"/>
          </p:nvPr>
        </p:nvSpPr>
        <p:spPr>
          <a:xfrm>
            <a:off x="0" y="-6"/>
            <a:ext cx="82296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b="1" lang="en" sz="2400">
                <a:solidFill>
                  <a:schemeClr val="dk1"/>
                </a:solidFill>
                <a:latin typeface="Source Sans Pro"/>
                <a:ea typeface="Source Sans Pro"/>
                <a:cs typeface="Source Sans Pro"/>
                <a:sym typeface="Source Sans Pro"/>
              </a:rPr>
              <a:t>The Hadoop Ecosystem</a:t>
            </a:r>
            <a:br>
              <a:rPr b="1" lang="en" sz="2400">
                <a:solidFill>
                  <a:schemeClr val="dk1"/>
                </a:solidFill>
                <a:latin typeface="Source Sans Pro"/>
                <a:ea typeface="Source Sans Pro"/>
                <a:cs typeface="Source Sans Pro"/>
                <a:sym typeface="Source Sans Pro"/>
              </a:rPr>
            </a:br>
            <a:r>
              <a:rPr b="1" lang="en" sz="2400">
                <a:solidFill>
                  <a:schemeClr val="dk1"/>
                </a:solidFill>
                <a:latin typeface="Source Sans Pro"/>
                <a:ea typeface="Source Sans Pro"/>
                <a:cs typeface="Source Sans Pro"/>
                <a:sym typeface="Source Sans Pro"/>
              </a:rPr>
              <a:t>MapReduce</a:t>
            </a:r>
            <a:endParaRPr>
              <a:solidFill>
                <a:schemeClr val="dk1"/>
              </a:solidFill>
            </a:endParaRPr>
          </a:p>
        </p:txBody>
      </p:sp>
      <p:sp>
        <p:nvSpPr>
          <p:cNvPr id="541" name="Google Shape;541;p82"/>
          <p:cNvSpPr txBox="1"/>
          <p:nvPr>
            <p:ph idx="1" type="body"/>
          </p:nvPr>
        </p:nvSpPr>
        <p:spPr>
          <a:xfrm>
            <a:off x="457200" y="1067488"/>
            <a:ext cx="8229600" cy="3394500"/>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SzPts val="1200"/>
              <a:buChar char="•"/>
            </a:pPr>
            <a:r>
              <a:rPr lang="en" sz="1200">
                <a:latin typeface="Arial"/>
                <a:ea typeface="Arial"/>
                <a:cs typeface="Arial"/>
                <a:sym typeface="Arial"/>
              </a:rPr>
              <a:t>Distributed and redundant computation</a:t>
            </a:r>
            <a:endParaRPr sz="1200">
              <a:latin typeface="Arial"/>
              <a:ea typeface="Arial"/>
              <a:cs typeface="Arial"/>
              <a:sym typeface="Arial"/>
            </a:endParaRPr>
          </a:p>
          <a:p>
            <a:pPr indent="-19050" lvl="0" marL="171450" rtl="0" algn="l">
              <a:lnSpc>
                <a:spcPct val="90000"/>
              </a:lnSpc>
              <a:spcBef>
                <a:spcPts val="750"/>
              </a:spcBef>
              <a:spcAft>
                <a:spcPts val="0"/>
              </a:spcAft>
              <a:buClr>
                <a:schemeClr val="dk1"/>
              </a:buClr>
              <a:buSzPts val="2400"/>
              <a:buNone/>
            </a:pPr>
            <a:r>
              <a:t/>
            </a:r>
            <a:endParaRPr sz="1200">
              <a:latin typeface="Arial"/>
              <a:ea typeface="Arial"/>
              <a:cs typeface="Arial"/>
              <a:sym typeface="Arial"/>
            </a:endParaRPr>
          </a:p>
          <a:p>
            <a:pPr indent="-95250" lvl="0" marL="171450" rtl="0" algn="l">
              <a:lnSpc>
                <a:spcPct val="90000"/>
              </a:lnSpc>
              <a:spcBef>
                <a:spcPts val="750"/>
              </a:spcBef>
              <a:spcAft>
                <a:spcPts val="0"/>
              </a:spcAft>
              <a:buSzPts val="1200"/>
              <a:buChar char="•"/>
            </a:pPr>
            <a:r>
              <a:rPr lang="en" sz="1200">
                <a:latin typeface="Arial"/>
                <a:ea typeface="Arial"/>
                <a:cs typeface="Arial"/>
                <a:sym typeface="Arial"/>
              </a:rPr>
              <a:t>Execute algorithms following the “Map-Reduce” paradigm</a:t>
            </a:r>
            <a:endParaRPr sz="1200">
              <a:latin typeface="Arial"/>
              <a:ea typeface="Arial"/>
              <a:cs typeface="Arial"/>
              <a:sym typeface="Arial"/>
            </a:endParaRPr>
          </a:p>
          <a:p>
            <a:pPr indent="-95250" lvl="0" marL="171450" rtl="0" algn="l">
              <a:lnSpc>
                <a:spcPct val="90000"/>
              </a:lnSpc>
              <a:spcBef>
                <a:spcPts val="750"/>
              </a:spcBef>
              <a:spcAft>
                <a:spcPts val="0"/>
              </a:spcAft>
              <a:buSzPts val="1200"/>
              <a:buChar char="•"/>
            </a:pPr>
            <a:r>
              <a:rPr lang="en" sz="1200">
                <a:latin typeface="Arial"/>
                <a:ea typeface="Arial"/>
                <a:cs typeface="Arial"/>
                <a:sym typeface="Arial"/>
              </a:rPr>
              <a:t>Computation is divided into tasks</a:t>
            </a:r>
            <a:endParaRPr sz="1200">
              <a:latin typeface="Arial"/>
              <a:ea typeface="Arial"/>
              <a:cs typeface="Arial"/>
              <a:sym typeface="Arial"/>
            </a:endParaRPr>
          </a:p>
          <a:p>
            <a:pPr indent="-19050" lvl="0" marL="171450" rtl="0" algn="l">
              <a:lnSpc>
                <a:spcPct val="90000"/>
              </a:lnSpc>
              <a:spcBef>
                <a:spcPts val="750"/>
              </a:spcBef>
              <a:spcAft>
                <a:spcPts val="0"/>
              </a:spcAft>
              <a:buClr>
                <a:schemeClr val="dk1"/>
              </a:buClr>
              <a:buSzPts val="2400"/>
              <a:buNone/>
            </a:pPr>
            <a:r>
              <a:t/>
            </a:r>
            <a:endParaRPr sz="1200">
              <a:latin typeface="Arial"/>
              <a:ea typeface="Arial"/>
              <a:cs typeface="Arial"/>
              <a:sym typeface="Arial"/>
            </a:endParaRPr>
          </a:p>
          <a:p>
            <a:pPr indent="-95250" lvl="0" marL="171450" rtl="0" algn="l">
              <a:lnSpc>
                <a:spcPct val="90000"/>
              </a:lnSpc>
              <a:spcBef>
                <a:spcPts val="750"/>
              </a:spcBef>
              <a:spcAft>
                <a:spcPts val="0"/>
              </a:spcAft>
              <a:buSzPts val="1200"/>
              <a:buChar char="•"/>
            </a:pPr>
            <a:r>
              <a:rPr lang="en" sz="1200">
                <a:latin typeface="Arial"/>
                <a:ea typeface="Arial"/>
                <a:cs typeface="Arial"/>
                <a:sym typeface="Arial"/>
              </a:rPr>
              <a:t>Uses data from HDFS and (usually) stores into HDFS</a:t>
            </a:r>
            <a:endParaRPr sz="1200">
              <a:latin typeface="Arial"/>
              <a:ea typeface="Arial"/>
              <a:cs typeface="Arial"/>
              <a:sym typeface="Arial"/>
            </a:endParaRPr>
          </a:p>
        </p:txBody>
      </p:sp>
      <p:grpSp>
        <p:nvGrpSpPr>
          <p:cNvPr id="542" name="Google Shape;542;p82"/>
          <p:cNvGrpSpPr/>
          <p:nvPr/>
        </p:nvGrpSpPr>
        <p:grpSpPr>
          <a:xfrm>
            <a:off x="1804260" y="3244638"/>
            <a:ext cx="3168300" cy="918000"/>
            <a:chOff x="611560" y="5085184"/>
            <a:chExt cx="3168300" cy="1224000"/>
          </a:xfrm>
        </p:grpSpPr>
        <p:sp>
          <p:nvSpPr>
            <p:cNvPr id="543" name="Google Shape;543;p82"/>
            <p:cNvSpPr/>
            <p:nvPr/>
          </p:nvSpPr>
          <p:spPr>
            <a:xfrm>
              <a:off x="611560" y="5085184"/>
              <a:ext cx="3168300" cy="1224000"/>
            </a:xfrm>
            <a:prstGeom prst="roundRect">
              <a:avLst>
                <a:gd fmla="val 16667" name="adj"/>
              </a:avLst>
            </a:prstGeom>
            <a:solidFill>
              <a:srgbClr val="FCBC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4" name="Google Shape;544;p82"/>
            <p:cNvPicPr preferRelativeResize="0"/>
            <p:nvPr/>
          </p:nvPicPr>
          <p:blipFill rotWithShape="1">
            <a:blip r:embed="rId3">
              <a:alphaModFix/>
            </a:blip>
            <a:srcRect b="0" l="0" r="0" t="0"/>
            <a:stretch/>
          </p:blipFill>
          <p:spPr>
            <a:xfrm>
              <a:off x="755576" y="5247202"/>
              <a:ext cx="2880320" cy="900100"/>
            </a:xfrm>
            <a:prstGeom prst="rect">
              <a:avLst/>
            </a:prstGeom>
            <a:noFill/>
            <a:ln>
              <a:noFill/>
            </a:ln>
          </p:spPr>
        </p:pic>
      </p:grpSp>
      <p:grpSp>
        <p:nvGrpSpPr>
          <p:cNvPr id="545" name="Google Shape;545;p82"/>
          <p:cNvGrpSpPr/>
          <p:nvPr/>
        </p:nvGrpSpPr>
        <p:grpSpPr>
          <a:xfrm>
            <a:off x="5701119" y="2243753"/>
            <a:ext cx="2808300" cy="802575"/>
            <a:chOff x="4067944" y="4365104"/>
            <a:chExt cx="2808300" cy="1070100"/>
          </a:xfrm>
        </p:grpSpPr>
        <p:sp>
          <p:nvSpPr>
            <p:cNvPr id="546" name="Google Shape;546;p82"/>
            <p:cNvSpPr/>
            <p:nvPr/>
          </p:nvSpPr>
          <p:spPr>
            <a:xfrm>
              <a:off x="4067944" y="4365104"/>
              <a:ext cx="2808300" cy="1070100"/>
            </a:xfrm>
            <a:prstGeom prst="roundRect">
              <a:avLst>
                <a:gd fmla="val 16667" name="adj"/>
              </a:avLst>
            </a:prstGeom>
            <a:solidFill>
              <a:srgbClr val="F265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7" name="Google Shape;547;p82"/>
            <p:cNvPicPr preferRelativeResize="0"/>
            <p:nvPr/>
          </p:nvPicPr>
          <p:blipFill rotWithShape="1">
            <a:blip r:embed="rId4">
              <a:alphaModFix/>
            </a:blip>
            <a:srcRect b="0" l="0" r="0" t="0"/>
            <a:stretch/>
          </p:blipFill>
          <p:spPr>
            <a:xfrm>
              <a:off x="4211960" y="4514182"/>
              <a:ext cx="2520280" cy="771835"/>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3"/>
          <p:cNvSpPr txBox="1"/>
          <p:nvPr>
            <p:ph type="title"/>
          </p:nvPr>
        </p:nvSpPr>
        <p:spPr>
          <a:xfrm>
            <a:off x="0" y="-6"/>
            <a:ext cx="82296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b="1" lang="en" sz="2400">
                <a:solidFill>
                  <a:schemeClr val="dk1"/>
                </a:solidFill>
                <a:latin typeface="Source Sans Pro"/>
                <a:ea typeface="Source Sans Pro"/>
                <a:cs typeface="Source Sans Pro"/>
                <a:sym typeface="Source Sans Pro"/>
              </a:rPr>
              <a:t>The Hadoop Ecosystem</a:t>
            </a:r>
            <a:br>
              <a:rPr b="1" lang="en" sz="2400">
                <a:solidFill>
                  <a:schemeClr val="dk1"/>
                </a:solidFill>
                <a:latin typeface="Source Sans Pro"/>
                <a:ea typeface="Source Sans Pro"/>
                <a:cs typeface="Source Sans Pro"/>
                <a:sym typeface="Source Sans Pro"/>
              </a:rPr>
            </a:br>
            <a:r>
              <a:rPr b="1" lang="en" sz="2400">
                <a:solidFill>
                  <a:schemeClr val="dk1"/>
                </a:solidFill>
                <a:latin typeface="Source Sans Pro"/>
                <a:ea typeface="Source Sans Pro"/>
                <a:cs typeface="Source Sans Pro"/>
                <a:sym typeface="Source Sans Pro"/>
              </a:rPr>
              <a:t>High-level languages</a:t>
            </a:r>
            <a:endParaRPr sz="2800">
              <a:solidFill>
                <a:schemeClr val="dk1"/>
              </a:solidFill>
            </a:endParaRPr>
          </a:p>
        </p:txBody>
      </p:sp>
      <p:sp>
        <p:nvSpPr>
          <p:cNvPr id="554" name="Google Shape;554;p83"/>
          <p:cNvSpPr txBox="1"/>
          <p:nvPr>
            <p:ph idx="1" type="body"/>
          </p:nvPr>
        </p:nvSpPr>
        <p:spPr>
          <a:xfrm>
            <a:off x="457200" y="776244"/>
            <a:ext cx="8229600" cy="3394500"/>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chemeClr val="dk1"/>
              </a:buClr>
              <a:buSzPts val="1200"/>
              <a:buChar char="•"/>
            </a:pPr>
            <a:r>
              <a:rPr lang="en" sz="1200">
                <a:latin typeface="Arial"/>
                <a:ea typeface="Arial"/>
                <a:cs typeface="Arial"/>
                <a:sym typeface="Arial"/>
              </a:rPr>
              <a:t>MapReduce is a low-level paradigm</a:t>
            </a:r>
            <a:endParaRPr sz="1200">
              <a:latin typeface="Arial"/>
              <a:ea typeface="Arial"/>
              <a:cs typeface="Arial"/>
              <a:sym typeface="Arial"/>
            </a:endParaRPr>
          </a:p>
          <a:p>
            <a:pPr indent="-19050" lvl="0" marL="171450" rtl="0" algn="l">
              <a:lnSpc>
                <a:spcPct val="90000"/>
              </a:lnSpc>
              <a:spcBef>
                <a:spcPts val="750"/>
              </a:spcBef>
              <a:spcAft>
                <a:spcPts val="0"/>
              </a:spcAft>
              <a:buClr>
                <a:schemeClr val="dk1"/>
              </a:buClr>
              <a:buSzPts val="2400"/>
              <a:buNone/>
            </a:pPr>
            <a:r>
              <a:t/>
            </a:r>
            <a:endParaRPr sz="1200">
              <a:latin typeface="Arial"/>
              <a:ea typeface="Arial"/>
              <a:cs typeface="Arial"/>
              <a:sym typeface="Arial"/>
            </a:endParaRPr>
          </a:p>
          <a:p>
            <a:pPr indent="-95250" lvl="0" marL="171450" rtl="0" algn="l">
              <a:lnSpc>
                <a:spcPct val="90000"/>
              </a:lnSpc>
              <a:spcBef>
                <a:spcPts val="750"/>
              </a:spcBef>
              <a:spcAft>
                <a:spcPts val="0"/>
              </a:spcAft>
              <a:buClr>
                <a:schemeClr val="dk1"/>
              </a:buClr>
              <a:buSzPts val="1200"/>
              <a:buChar char="•"/>
            </a:pPr>
            <a:r>
              <a:rPr lang="en" sz="1200">
                <a:latin typeface="Arial"/>
                <a:ea typeface="Arial"/>
                <a:cs typeface="Arial"/>
                <a:sym typeface="Arial"/>
              </a:rPr>
              <a:t>Hard to express complex business problems as</a:t>
            </a:r>
            <a:br>
              <a:rPr lang="en" sz="1200">
                <a:latin typeface="Arial"/>
                <a:ea typeface="Arial"/>
                <a:cs typeface="Arial"/>
                <a:sym typeface="Arial"/>
              </a:rPr>
            </a:br>
            <a:r>
              <a:rPr lang="en" sz="1200">
                <a:latin typeface="Arial"/>
                <a:ea typeface="Arial"/>
                <a:cs typeface="Arial"/>
                <a:sym typeface="Arial"/>
              </a:rPr>
              <a:t>MapReduce functions</a:t>
            </a:r>
            <a:endParaRPr sz="1200">
              <a:latin typeface="Arial"/>
              <a:ea typeface="Arial"/>
              <a:cs typeface="Arial"/>
              <a:sym typeface="Arial"/>
            </a:endParaRPr>
          </a:p>
          <a:p>
            <a:pPr indent="-19050" lvl="0" marL="171450" rtl="0" algn="l">
              <a:lnSpc>
                <a:spcPct val="90000"/>
              </a:lnSpc>
              <a:spcBef>
                <a:spcPts val="750"/>
              </a:spcBef>
              <a:spcAft>
                <a:spcPts val="0"/>
              </a:spcAft>
              <a:buClr>
                <a:schemeClr val="dk1"/>
              </a:buClr>
              <a:buSzPts val="2400"/>
              <a:buNone/>
            </a:pPr>
            <a:r>
              <a:t/>
            </a:r>
            <a:endParaRPr sz="1200">
              <a:latin typeface="Arial"/>
              <a:ea typeface="Arial"/>
              <a:cs typeface="Arial"/>
              <a:sym typeface="Arial"/>
            </a:endParaRPr>
          </a:p>
          <a:p>
            <a:pPr indent="-95250" lvl="0" marL="171450" rtl="0" algn="l">
              <a:lnSpc>
                <a:spcPct val="90000"/>
              </a:lnSpc>
              <a:spcBef>
                <a:spcPts val="750"/>
              </a:spcBef>
              <a:spcAft>
                <a:spcPts val="0"/>
              </a:spcAft>
              <a:buClr>
                <a:srgbClr val="F26534"/>
              </a:buClr>
              <a:buSzPts val="1200"/>
              <a:buChar char="•"/>
            </a:pPr>
            <a:r>
              <a:rPr lang="en" sz="1200">
                <a:latin typeface="Arial"/>
                <a:ea typeface="Arial"/>
                <a:cs typeface="Arial"/>
                <a:sym typeface="Arial"/>
              </a:rPr>
              <a:t>High-level data processing frameworks</a:t>
            </a:r>
            <a:br>
              <a:rPr lang="en" sz="1200">
                <a:latin typeface="Arial"/>
                <a:ea typeface="Arial"/>
                <a:cs typeface="Arial"/>
                <a:sym typeface="Arial"/>
              </a:rPr>
            </a:br>
            <a:r>
              <a:rPr lang="en" sz="1200">
                <a:latin typeface="Arial"/>
                <a:ea typeface="Arial"/>
                <a:cs typeface="Arial"/>
                <a:sym typeface="Arial"/>
              </a:rPr>
              <a:t>to simplify these tasks</a:t>
            </a:r>
            <a:endParaRPr sz="1200">
              <a:latin typeface="Arial"/>
              <a:ea typeface="Arial"/>
              <a:cs typeface="Arial"/>
              <a:sym typeface="Arial"/>
            </a:endParaRPr>
          </a:p>
        </p:txBody>
      </p:sp>
      <p:grpSp>
        <p:nvGrpSpPr>
          <p:cNvPr id="555" name="Google Shape;555;p83"/>
          <p:cNvGrpSpPr/>
          <p:nvPr/>
        </p:nvGrpSpPr>
        <p:grpSpPr>
          <a:xfrm>
            <a:off x="6660232" y="2586312"/>
            <a:ext cx="1872300" cy="1080225"/>
            <a:chOff x="5004048" y="2276872"/>
            <a:chExt cx="1872300" cy="1440300"/>
          </a:xfrm>
        </p:grpSpPr>
        <p:sp>
          <p:nvSpPr>
            <p:cNvPr id="556" name="Google Shape;556;p83"/>
            <p:cNvSpPr/>
            <p:nvPr/>
          </p:nvSpPr>
          <p:spPr>
            <a:xfrm>
              <a:off x="5004048" y="2276872"/>
              <a:ext cx="1872300" cy="1440300"/>
            </a:xfrm>
            <a:prstGeom prst="roundRect">
              <a:avLst>
                <a:gd fmla="val 16667" name="adj"/>
              </a:avLst>
            </a:prstGeom>
            <a:solidFill>
              <a:srgbClr val="A936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encrypted-tbn3.gstatic.com/images?q=tbn:ANd9GcSpGeOd9J-AjLxTGPXqUfTxxAfuQWtj5oGpvywYm5FVYeE5472o" id="557" name="Google Shape;557;p83"/>
            <p:cNvPicPr preferRelativeResize="0"/>
            <p:nvPr/>
          </p:nvPicPr>
          <p:blipFill rotWithShape="1">
            <a:blip r:embed="rId3">
              <a:alphaModFix/>
            </a:blip>
            <a:srcRect b="0" l="0" r="0" t="0"/>
            <a:stretch/>
          </p:blipFill>
          <p:spPr>
            <a:xfrm>
              <a:off x="5331277" y="2427699"/>
              <a:ext cx="1180898" cy="1056904"/>
            </a:xfrm>
            <a:prstGeom prst="rect">
              <a:avLst/>
            </a:prstGeom>
            <a:noFill/>
            <a:ln>
              <a:noFill/>
            </a:ln>
          </p:spPr>
        </p:pic>
      </p:grpSp>
      <p:grpSp>
        <p:nvGrpSpPr>
          <p:cNvPr id="558" name="Google Shape;558;p83"/>
          <p:cNvGrpSpPr/>
          <p:nvPr/>
        </p:nvGrpSpPr>
        <p:grpSpPr>
          <a:xfrm>
            <a:off x="6651503" y="3782864"/>
            <a:ext cx="1872300" cy="1080225"/>
            <a:chOff x="3059832" y="2276872"/>
            <a:chExt cx="1872300" cy="1440300"/>
          </a:xfrm>
        </p:grpSpPr>
        <p:sp>
          <p:nvSpPr>
            <p:cNvPr id="559" name="Google Shape;559;p83"/>
            <p:cNvSpPr/>
            <p:nvPr/>
          </p:nvSpPr>
          <p:spPr>
            <a:xfrm>
              <a:off x="3059832" y="2276872"/>
              <a:ext cx="1872300" cy="1440300"/>
            </a:xfrm>
            <a:prstGeom prst="roundRect">
              <a:avLst>
                <a:gd fmla="val 16667" name="adj"/>
              </a:avLst>
            </a:prstGeom>
            <a:solidFill>
              <a:srgbClr val="A936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pig.apache.org/images/pig-logo.gif" id="560" name="Google Shape;560;p83"/>
            <p:cNvPicPr preferRelativeResize="0"/>
            <p:nvPr/>
          </p:nvPicPr>
          <p:blipFill rotWithShape="1">
            <a:blip r:embed="rId4">
              <a:alphaModFix/>
            </a:blip>
            <a:srcRect b="0" l="0" r="0" t="0"/>
            <a:stretch/>
          </p:blipFill>
          <p:spPr>
            <a:xfrm>
              <a:off x="3638749" y="2492127"/>
              <a:ext cx="714375" cy="1009650"/>
            </a:xfrm>
            <a:prstGeom prst="rect">
              <a:avLst/>
            </a:prstGeom>
            <a:noFill/>
            <a:ln>
              <a:noFill/>
            </a:ln>
          </p:spPr>
        </p:pic>
      </p:grpSp>
      <p:grpSp>
        <p:nvGrpSpPr>
          <p:cNvPr id="561" name="Google Shape;561;p83"/>
          <p:cNvGrpSpPr/>
          <p:nvPr/>
        </p:nvGrpSpPr>
        <p:grpSpPr>
          <a:xfrm>
            <a:off x="2555776" y="3926022"/>
            <a:ext cx="3168300" cy="918000"/>
            <a:chOff x="611560" y="5085184"/>
            <a:chExt cx="3168300" cy="1224000"/>
          </a:xfrm>
        </p:grpSpPr>
        <p:sp>
          <p:nvSpPr>
            <p:cNvPr id="562" name="Google Shape;562;p83"/>
            <p:cNvSpPr/>
            <p:nvPr/>
          </p:nvSpPr>
          <p:spPr>
            <a:xfrm>
              <a:off x="611560" y="5085184"/>
              <a:ext cx="3168300" cy="1224000"/>
            </a:xfrm>
            <a:prstGeom prst="roundRect">
              <a:avLst>
                <a:gd fmla="val 16667" name="adj"/>
              </a:avLst>
            </a:prstGeom>
            <a:solidFill>
              <a:srgbClr val="FCBC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3" name="Google Shape;563;p83"/>
            <p:cNvPicPr preferRelativeResize="0"/>
            <p:nvPr/>
          </p:nvPicPr>
          <p:blipFill rotWithShape="1">
            <a:blip r:embed="rId5">
              <a:alphaModFix/>
            </a:blip>
            <a:srcRect b="0" l="0" r="0" t="0"/>
            <a:stretch/>
          </p:blipFill>
          <p:spPr>
            <a:xfrm>
              <a:off x="755576" y="5247202"/>
              <a:ext cx="2880320" cy="900100"/>
            </a:xfrm>
            <a:prstGeom prst="rect">
              <a:avLst/>
            </a:prstGeom>
            <a:noFill/>
            <a:ln>
              <a:noFill/>
            </a:ln>
          </p:spPr>
        </p:pic>
      </p:grpSp>
      <p:grpSp>
        <p:nvGrpSpPr>
          <p:cNvPr id="564" name="Google Shape;564;p83"/>
          <p:cNvGrpSpPr/>
          <p:nvPr/>
        </p:nvGrpSpPr>
        <p:grpSpPr>
          <a:xfrm>
            <a:off x="3419872" y="2930594"/>
            <a:ext cx="2808300" cy="802575"/>
            <a:chOff x="4067944" y="4365104"/>
            <a:chExt cx="2808300" cy="1070100"/>
          </a:xfrm>
        </p:grpSpPr>
        <p:sp>
          <p:nvSpPr>
            <p:cNvPr id="565" name="Google Shape;565;p83"/>
            <p:cNvSpPr/>
            <p:nvPr/>
          </p:nvSpPr>
          <p:spPr>
            <a:xfrm>
              <a:off x="4067944" y="4365104"/>
              <a:ext cx="2808300" cy="1070100"/>
            </a:xfrm>
            <a:prstGeom prst="roundRect">
              <a:avLst>
                <a:gd fmla="val 16667" name="adj"/>
              </a:avLst>
            </a:prstGeom>
            <a:solidFill>
              <a:srgbClr val="F265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6" name="Google Shape;566;p83"/>
            <p:cNvPicPr preferRelativeResize="0"/>
            <p:nvPr/>
          </p:nvPicPr>
          <p:blipFill rotWithShape="1">
            <a:blip r:embed="rId6">
              <a:alphaModFix/>
            </a:blip>
            <a:srcRect b="0" l="0" r="0" t="0"/>
            <a:stretch/>
          </p:blipFill>
          <p:spPr>
            <a:xfrm>
              <a:off x="4211960" y="4514182"/>
              <a:ext cx="2520280" cy="771835"/>
            </a:xfrm>
            <a:prstGeom prst="rect">
              <a:avLst/>
            </a:prstGeom>
            <a:noFill/>
            <a:ln>
              <a:noFill/>
            </a:ln>
          </p:spPr>
        </p:pic>
      </p:grpSp>
      <p:sp>
        <p:nvSpPr>
          <p:cNvPr id="567" name="Google Shape;567;p83"/>
          <p:cNvSpPr/>
          <p:nvPr/>
        </p:nvSpPr>
        <p:spPr>
          <a:xfrm>
            <a:off x="605442" y="3126372"/>
            <a:ext cx="1656300" cy="1674300"/>
          </a:xfrm>
          <a:prstGeom prst="roundRect">
            <a:avLst>
              <a:gd fmla="val 16667" name="adj"/>
            </a:avLst>
          </a:prstGeom>
          <a:solidFill>
            <a:srgbClr val="FCBC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8" name="Google Shape;568;p83"/>
          <p:cNvPicPr preferRelativeResize="0"/>
          <p:nvPr/>
        </p:nvPicPr>
        <p:blipFill rotWithShape="1">
          <a:blip r:embed="rId7">
            <a:alphaModFix/>
          </a:blip>
          <a:srcRect b="0" l="0" r="0" t="0"/>
          <a:stretch/>
        </p:blipFill>
        <p:spPr>
          <a:xfrm>
            <a:off x="801558" y="3127302"/>
            <a:ext cx="893057" cy="16732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Each character stored in a computer requires approximately </a:t>
            </a:r>
            <a:r>
              <a:rPr b="1" lang="en" sz="1200">
                <a:solidFill>
                  <a:schemeClr val="dk1"/>
                </a:solidFill>
              </a:rPr>
              <a:t>four bytes </a:t>
            </a:r>
            <a:r>
              <a:rPr lang="en" sz="1200">
                <a:solidFill>
                  <a:schemeClr val="dk1"/>
                </a:solidFill>
              </a:rPr>
              <a:t>when stored in the uncompressed utf-8 format.</a:t>
            </a:r>
            <a:endParaRPr sz="1200">
              <a:solidFill>
                <a:schemeClr val="dk1"/>
              </a:solidFill>
            </a:endParaRPr>
          </a:p>
          <a:p>
            <a:pPr indent="0" lvl="0" marL="457200" marR="38100" rtl="0" algn="l">
              <a:lnSpc>
                <a:spcPct val="128571"/>
              </a:lnSpc>
              <a:spcBef>
                <a:spcPts val="0"/>
              </a:spcBef>
              <a:spcAft>
                <a:spcPts val="0"/>
              </a:spcAft>
              <a:buSzPts val="1800"/>
              <a:buNone/>
            </a:pPr>
            <a:r>
              <a:t/>
            </a:r>
            <a:endParaRPr sz="1200">
              <a:solidFill>
                <a:schemeClr val="dk1"/>
              </a:solidFill>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In English, the average word length is 5.1 characters (WolframAlpha). A word is therefore on average 20.4 bytes</a:t>
            </a:r>
            <a:br>
              <a:rPr lang="en" sz="1200">
                <a:solidFill>
                  <a:schemeClr val="dk1"/>
                </a:solidFill>
              </a:rPr>
            </a:br>
            <a:endParaRPr sz="1200">
              <a:solidFill>
                <a:srgbClr val="202124"/>
              </a:solidFill>
              <a:highlight>
                <a:srgbClr val="F8F9FA"/>
              </a:highlight>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Assuming that we speak an average of 1963 words per day.</a:t>
            </a:r>
            <a:br>
              <a:rPr lang="en" sz="1200">
                <a:solidFill>
                  <a:schemeClr val="dk1"/>
                </a:solidFill>
              </a:rPr>
            </a:br>
            <a:endParaRPr sz="1200">
              <a:solidFill>
                <a:srgbClr val="202124"/>
              </a:solidFill>
              <a:highlight>
                <a:srgbClr val="F8F9FA"/>
              </a:highlight>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For 7.4 billion human beings making up the world's population (Wikipedia), the total number of words spoken every day would weigh 292.5 TB</a:t>
            </a:r>
            <a:endParaRPr sz="1200">
              <a:solidFill>
                <a:schemeClr val="dk1"/>
              </a:solidFill>
            </a:endParaRPr>
          </a:p>
          <a:p>
            <a:pPr indent="0" lvl="0" marL="0" rtl="0" algn="l">
              <a:lnSpc>
                <a:spcPct val="115000"/>
              </a:lnSpc>
              <a:spcBef>
                <a:spcPts val="0"/>
              </a:spcBef>
              <a:spcAft>
                <a:spcPts val="1200"/>
              </a:spcAft>
              <a:buSzPts val="1800"/>
              <a:buNone/>
            </a:pPr>
            <a:r>
              <a:t/>
            </a:r>
            <a:endParaRPr sz="1200">
              <a:solidFill>
                <a:schemeClr val="dk1"/>
              </a:solidFill>
            </a:endParaRPr>
          </a:p>
        </p:txBody>
      </p:sp>
      <p:sp>
        <p:nvSpPr>
          <p:cNvPr id="205" name="Google Shape;205;p35"/>
          <p:cNvSpPr txBox="1"/>
          <p:nvPr>
            <p:ph type="title"/>
          </p:nvPr>
        </p:nvSpPr>
        <p:spPr>
          <a:xfrm>
            <a:off x="0" y="0"/>
            <a:ext cx="8520600" cy="3936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SzPts val="3111"/>
              <a:buNone/>
            </a:pPr>
            <a:br>
              <a:rPr b="1" lang="en" sz="1700"/>
            </a:br>
            <a:r>
              <a:rPr b="1" lang="en" sz="1700"/>
              <a:t>Landmarks</a:t>
            </a:r>
            <a:endParaRPr sz="1700">
              <a:solidFill>
                <a:srgbClr val="202124"/>
              </a:solidFill>
              <a:highlight>
                <a:srgbClr val="F8F9FA"/>
              </a:highlight>
            </a:endParaRPr>
          </a:p>
          <a:p>
            <a:pPr indent="0" lvl="0" marL="0" rtl="0" algn="l">
              <a:lnSpc>
                <a:spcPct val="100000"/>
              </a:lnSpc>
              <a:spcBef>
                <a:spcPts val="0"/>
              </a:spcBef>
              <a:spcAft>
                <a:spcPts val="0"/>
              </a:spcAft>
              <a:buSzPts val="3111"/>
              <a:buNone/>
            </a:pPr>
            <a:r>
              <a:t/>
            </a:r>
            <a:endParaRPr/>
          </a:p>
        </p:txBody>
      </p:sp>
      <p:sp>
        <p:nvSpPr>
          <p:cNvPr id="206" name="Google Shape;20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Facebook generates 4 petabytes of new data per day</a:t>
            </a:r>
            <a:br>
              <a:rPr lang="en" sz="1200">
                <a:solidFill>
                  <a:srgbClr val="202124"/>
                </a:solidFill>
                <a:highlight>
                  <a:srgbClr val="F8F9FA"/>
                </a:highlight>
              </a:rPr>
            </a:br>
            <a:endParaRPr sz="1200">
              <a:solidFill>
                <a:schemeClr val="dk1"/>
              </a:solidFill>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The Square Kilometer Array radio telescope will generate 7 petabytes of raw data per second, so 604.8 exabytes per day. It's still 151,200 times Facebook</a:t>
            </a:r>
            <a:r>
              <a:rPr lang="en" sz="1200">
                <a:solidFill>
                  <a:srgbClr val="202124"/>
                </a:solidFill>
                <a:highlight>
                  <a:srgbClr val="F8F9FA"/>
                </a:highlight>
              </a:rPr>
              <a:t>.</a:t>
            </a:r>
            <a:endParaRPr sz="1200">
              <a:solidFill>
                <a:srgbClr val="202124"/>
              </a:solidFill>
              <a:highlight>
                <a:srgbClr val="F8F9FA"/>
              </a:highlight>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As for the web, it is estimated that the data it will generate in 2025 is 60 zettabytes</a:t>
            </a:r>
            <a:r>
              <a:rPr lang="en" sz="1200">
                <a:solidFill>
                  <a:srgbClr val="202124"/>
                </a:solidFill>
                <a:highlight>
                  <a:srgbClr val="F8F9FA"/>
                </a:highlight>
              </a:rPr>
              <a:t>.</a:t>
            </a:r>
            <a:endParaRPr sz="1200">
              <a:solidFill>
                <a:srgbClr val="202124"/>
              </a:solidFill>
              <a:highlight>
                <a:srgbClr val="F8F9FA"/>
              </a:highlight>
            </a:endParaRPr>
          </a:p>
          <a:p>
            <a:pPr indent="0" lvl="0" marL="0" marR="38100" rtl="0" algn="l">
              <a:lnSpc>
                <a:spcPct val="128571"/>
              </a:lnSpc>
              <a:spcBef>
                <a:spcPts val="0"/>
              </a:spcBef>
              <a:spcAft>
                <a:spcPts val="0"/>
              </a:spcAft>
              <a:buSzPts val="1800"/>
              <a:buNone/>
            </a:pPr>
            <a:br>
              <a:rPr lang="en" sz="1200">
                <a:solidFill>
                  <a:schemeClr val="dk1"/>
                </a:solidFill>
              </a:rPr>
            </a:br>
            <a:endParaRPr sz="1200">
              <a:solidFill>
                <a:schemeClr val="dk1"/>
              </a:solidFill>
            </a:endParaRPr>
          </a:p>
          <a:p>
            <a:pPr indent="0" lvl="0" marL="0" rtl="0" algn="l">
              <a:lnSpc>
                <a:spcPct val="115000"/>
              </a:lnSpc>
              <a:spcBef>
                <a:spcPts val="0"/>
              </a:spcBef>
              <a:spcAft>
                <a:spcPts val="1200"/>
              </a:spcAft>
              <a:buSzPts val="1800"/>
              <a:buNone/>
            </a:pPr>
            <a:r>
              <a:t/>
            </a:r>
            <a:endParaRPr sz="1200">
              <a:solidFill>
                <a:schemeClr val="dk1"/>
              </a:solidFill>
            </a:endParaRPr>
          </a:p>
        </p:txBody>
      </p:sp>
      <p:sp>
        <p:nvSpPr>
          <p:cNvPr id="212" name="Google Shape;212;p36"/>
          <p:cNvSpPr txBox="1"/>
          <p:nvPr>
            <p:ph type="title"/>
          </p:nvPr>
        </p:nvSpPr>
        <p:spPr>
          <a:xfrm>
            <a:off x="0" y="32125"/>
            <a:ext cx="8520600" cy="4311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35265"/>
              <a:buNone/>
            </a:pPr>
            <a:br>
              <a:rPr b="1" lang="en" sz="2300"/>
            </a:br>
            <a:r>
              <a:rPr b="1" lang="en" sz="1850"/>
              <a:t>Landmarks</a:t>
            </a:r>
            <a:endParaRPr sz="1850">
              <a:solidFill>
                <a:srgbClr val="202124"/>
              </a:solidFill>
              <a:highlight>
                <a:srgbClr val="F8F9FA"/>
              </a:highlight>
            </a:endParaRPr>
          </a:p>
          <a:p>
            <a:pPr indent="0" lvl="0" marL="0" rtl="0" algn="l">
              <a:lnSpc>
                <a:spcPct val="100000"/>
              </a:lnSpc>
              <a:spcBef>
                <a:spcPts val="0"/>
              </a:spcBef>
              <a:spcAft>
                <a:spcPts val="0"/>
              </a:spcAft>
              <a:buSzPct val="111111"/>
              <a:buNone/>
            </a:pPr>
            <a:r>
              <a:t/>
            </a:r>
            <a:endParaRPr/>
          </a:p>
        </p:txBody>
      </p:sp>
      <p:sp>
        <p:nvSpPr>
          <p:cNvPr id="213" name="Google Shape;21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6"/>
          <p:cNvPicPr preferRelativeResize="0"/>
          <p:nvPr/>
        </p:nvPicPr>
        <p:blipFill rotWithShape="1">
          <a:blip r:embed="rId3">
            <a:alphaModFix/>
          </a:blip>
          <a:srcRect b="0" l="0" r="0" t="0"/>
          <a:stretch/>
        </p:blipFill>
        <p:spPr>
          <a:xfrm>
            <a:off x="5720096" y="3139721"/>
            <a:ext cx="1523475" cy="152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How to store them, filter them, analyze them?</a:t>
            </a:r>
            <a:br>
              <a:rPr lang="en" sz="1200">
                <a:solidFill>
                  <a:schemeClr val="dk1"/>
                </a:solidFill>
              </a:rPr>
            </a:br>
            <a:endParaRPr sz="1200">
              <a:solidFill>
                <a:schemeClr val="dk1"/>
              </a:solidFill>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Then when can we talk about big data?</a:t>
            </a:r>
            <a:br>
              <a:rPr lang="en" sz="1200">
                <a:solidFill>
                  <a:schemeClr val="dk1"/>
                </a:solidFill>
              </a:rPr>
            </a:br>
            <a:endParaRPr sz="1200">
              <a:solidFill>
                <a:schemeClr val="dk1"/>
              </a:solidFill>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For example on the scale of Facebook 100 GB represents a small volume of data.</a:t>
            </a:r>
            <a:br>
              <a:rPr lang="en" sz="1200">
                <a:solidFill>
                  <a:schemeClr val="dk1"/>
                </a:solidFill>
              </a:rPr>
            </a:br>
            <a:endParaRPr sz="1200">
              <a:solidFill>
                <a:schemeClr val="dk1"/>
              </a:solidFill>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In this course, we are considering that we make big data when the quantity of data exceeds the ability of a machine to store and analyze it in an acceptable time. ”</a:t>
            </a:r>
            <a:endParaRPr sz="1200">
              <a:solidFill>
                <a:schemeClr val="dk1"/>
              </a:solidFill>
            </a:endParaRPr>
          </a:p>
          <a:p>
            <a:pPr indent="0" lvl="0" marL="457200" marR="38100" rtl="0" algn="l">
              <a:lnSpc>
                <a:spcPct val="128571"/>
              </a:lnSpc>
              <a:spcBef>
                <a:spcPts val="0"/>
              </a:spcBef>
              <a:spcAft>
                <a:spcPts val="0"/>
              </a:spcAft>
              <a:buSzPts val="1800"/>
              <a:buNone/>
            </a:pPr>
            <a:r>
              <a:t/>
            </a:r>
            <a:endParaRPr sz="1200">
              <a:solidFill>
                <a:schemeClr val="dk1"/>
              </a:solidFill>
            </a:endParaRPr>
          </a:p>
          <a:p>
            <a:pPr indent="0" lvl="0" marL="0" marR="38100" rtl="0" algn="l">
              <a:lnSpc>
                <a:spcPct val="128571"/>
              </a:lnSpc>
              <a:spcBef>
                <a:spcPts val="0"/>
              </a:spcBef>
              <a:spcAft>
                <a:spcPts val="0"/>
              </a:spcAft>
              <a:buSzPts val="1800"/>
              <a:buNone/>
            </a:pPr>
            <a:r>
              <a:t/>
            </a:r>
            <a:endParaRPr sz="1200">
              <a:solidFill>
                <a:schemeClr val="dk1"/>
              </a:solidFill>
            </a:endParaRPr>
          </a:p>
          <a:p>
            <a:pPr indent="0" lvl="0" marL="0" marR="38100" rtl="0" algn="l">
              <a:lnSpc>
                <a:spcPct val="128571"/>
              </a:lnSpc>
              <a:spcBef>
                <a:spcPts val="0"/>
              </a:spcBef>
              <a:spcAft>
                <a:spcPts val="0"/>
              </a:spcAft>
              <a:buSzPts val="1800"/>
              <a:buNone/>
            </a:pPr>
            <a:r>
              <a:t/>
            </a:r>
            <a:endParaRPr sz="1200">
              <a:solidFill>
                <a:schemeClr val="dk1"/>
              </a:solidFill>
            </a:endParaRPr>
          </a:p>
          <a:p>
            <a:pPr indent="0" lvl="0" marL="0" rtl="0" algn="l">
              <a:lnSpc>
                <a:spcPct val="115000"/>
              </a:lnSpc>
              <a:spcBef>
                <a:spcPts val="0"/>
              </a:spcBef>
              <a:spcAft>
                <a:spcPts val="1200"/>
              </a:spcAft>
              <a:buSzPts val="1800"/>
              <a:buNone/>
            </a:pPr>
            <a:r>
              <a:t/>
            </a:r>
            <a:endParaRPr sz="1200">
              <a:solidFill>
                <a:schemeClr val="dk1"/>
              </a:solidFill>
            </a:endParaRPr>
          </a:p>
        </p:txBody>
      </p:sp>
      <p:sp>
        <p:nvSpPr>
          <p:cNvPr id="220" name="Google Shape;220;p37"/>
          <p:cNvSpPr txBox="1"/>
          <p:nvPr>
            <p:ph type="title"/>
          </p:nvPr>
        </p:nvSpPr>
        <p:spPr>
          <a:xfrm>
            <a:off x="0" y="0"/>
            <a:ext cx="85206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68168"/>
              <a:buNone/>
            </a:pPr>
            <a:br>
              <a:rPr b="1" lang="en" sz="1850"/>
            </a:br>
            <a:r>
              <a:rPr b="1" lang="en" sz="1850"/>
              <a:t>From data to business</a:t>
            </a:r>
            <a:endParaRPr sz="1850">
              <a:solidFill>
                <a:srgbClr val="202124"/>
              </a:solidFill>
              <a:highlight>
                <a:srgbClr val="F8F9FA"/>
              </a:highlight>
            </a:endParaRPr>
          </a:p>
          <a:p>
            <a:pPr indent="0" lvl="0" marL="0" marR="190500" rtl="0" algn="l">
              <a:lnSpc>
                <a:spcPct val="115000"/>
              </a:lnSpc>
              <a:spcBef>
                <a:spcPts val="0"/>
              </a:spcBef>
              <a:spcAft>
                <a:spcPts val="0"/>
              </a:spcAft>
              <a:buSzPct val="135265"/>
              <a:buNone/>
            </a:pPr>
            <a:r>
              <a:t/>
            </a:r>
            <a:endParaRPr b="1" sz="2300"/>
          </a:p>
          <a:p>
            <a:pPr indent="0" lvl="0" marL="0" rtl="0" algn="l">
              <a:lnSpc>
                <a:spcPct val="100000"/>
              </a:lnSpc>
              <a:spcBef>
                <a:spcPts val="0"/>
              </a:spcBef>
              <a:spcAft>
                <a:spcPts val="0"/>
              </a:spcAft>
              <a:buSzPct val="194444"/>
              <a:buNone/>
            </a:pPr>
            <a:r>
              <a:t/>
            </a:r>
            <a:endParaRPr sz="1600"/>
          </a:p>
        </p:txBody>
      </p:sp>
      <p:sp>
        <p:nvSpPr>
          <p:cNvPr id="221" name="Google Shape;22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A good indicator: compare the data size to the available RAM.</a:t>
            </a:r>
            <a:br>
              <a:rPr lang="en" sz="1200">
                <a:solidFill>
                  <a:schemeClr val="dk1"/>
                </a:solidFill>
              </a:rPr>
            </a:br>
            <a:endParaRPr sz="1200">
              <a:solidFill>
                <a:schemeClr val="dk1"/>
              </a:solidFill>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But it would be reductive to consider that it is enough to store large data to make big data</a:t>
            </a:r>
            <a:endParaRPr sz="1200">
              <a:solidFill>
                <a:schemeClr val="dk1"/>
              </a:solidFill>
            </a:endParaRPr>
          </a:p>
          <a:p>
            <a:pPr indent="0" lvl="0" marL="457200" marR="38100" rtl="0" algn="l">
              <a:lnSpc>
                <a:spcPct val="128571"/>
              </a:lnSpc>
              <a:spcBef>
                <a:spcPts val="0"/>
              </a:spcBef>
              <a:spcAft>
                <a:spcPts val="0"/>
              </a:spcAft>
              <a:buSzPts val="1800"/>
              <a:buNone/>
            </a:pPr>
            <a:r>
              <a:rPr lang="en" sz="1200">
                <a:solidFill>
                  <a:schemeClr val="dk1"/>
                </a:solidFill>
              </a:rPr>
              <a:t>=&gt; without analysis the storage is useless</a:t>
            </a:r>
            <a:br>
              <a:rPr lang="en" sz="1200">
                <a:solidFill>
                  <a:schemeClr val="dk1"/>
                </a:solidFill>
              </a:rPr>
            </a:br>
            <a:endParaRPr sz="1200">
              <a:solidFill>
                <a:srgbClr val="202124"/>
              </a:solidFill>
              <a:highlight>
                <a:srgbClr val="F8F9FA"/>
              </a:highlight>
            </a:endParaRPr>
          </a:p>
          <a:p>
            <a:pPr indent="-304800" lvl="0" marL="457200" marR="38100" rtl="0" algn="l">
              <a:lnSpc>
                <a:spcPct val="128571"/>
              </a:lnSpc>
              <a:spcBef>
                <a:spcPts val="0"/>
              </a:spcBef>
              <a:spcAft>
                <a:spcPts val="0"/>
              </a:spcAft>
              <a:buClr>
                <a:schemeClr val="dk1"/>
              </a:buClr>
              <a:buSzPts val="1200"/>
              <a:buChar char="●"/>
            </a:pPr>
            <a:r>
              <a:rPr lang="en" sz="1200">
                <a:solidFill>
                  <a:schemeClr val="dk1"/>
                </a:solidFill>
              </a:rPr>
              <a:t>A large volume of data results in a large amount of computational resources required to analyze that data</a:t>
            </a:r>
            <a:br>
              <a:rPr lang="en" sz="1200">
                <a:solidFill>
                  <a:schemeClr val="dk1"/>
                </a:solidFill>
              </a:rPr>
            </a:br>
            <a:endParaRPr sz="1200">
              <a:solidFill>
                <a:schemeClr val="dk1"/>
              </a:solidFill>
            </a:endParaRPr>
          </a:p>
        </p:txBody>
      </p:sp>
      <p:sp>
        <p:nvSpPr>
          <p:cNvPr id="227" name="Google Shape;227;p38"/>
          <p:cNvSpPr txBox="1"/>
          <p:nvPr>
            <p:ph type="title"/>
          </p:nvPr>
        </p:nvSpPr>
        <p:spPr>
          <a:xfrm>
            <a:off x="0" y="0"/>
            <a:ext cx="8520600" cy="1099200"/>
          </a:xfrm>
          <a:prstGeom prst="rect">
            <a:avLst/>
          </a:prstGeom>
          <a:noFill/>
          <a:ln>
            <a:noFill/>
          </a:ln>
        </p:spPr>
        <p:txBody>
          <a:bodyPr anchorCtr="0" anchor="t" bIns="91425" lIns="91425" spcFirstLastPara="1" rIns="91425" wrap="square" tIns="91425">
            <a:normAutofit fontScale="90000"/>
          </a:bodyPr>
          <a:lstStyle/>
          <a:p>
            <a:pPr indent="0" lvl="0" marL="0" marR="190500" rtl="0" algn="l">
              <a:lnSpc>
                <a:spcPct val="115000"/>
              </a:lnSpc>
              <a:spcBef>
                <a:spcPts val="0"/>
              </a:spcBef>
              <a:spcAft>
                <a:spcPts val="0"/>
              </a:spcAft>
              <a:buSzPct val="168168"/>
              <a:buNone/>
            </a:pPr>
            <a:br>
              <a:rPr b="1" lang="en" sz="1850"/>
            </a:br>
            <a:r>
              <a:rPr b="1" lang="en" sz="1850"/>
              <a:t>From data to business</a:t>
            </a:r>
            <a:endParaRPr sz="1850">
              <a:solidFill>
                <a:srgbClr val="202124"/>
              </a:solidFill>
              <a:highlight>
                <a:srgbClr val="F8F9FA"/>
              </a:highlight>
            </a:endParaRPr>
          </a:p>
          <a:p>
            <a:pPr indent="0" lvl="0" marL="0" marR="190500" rtl="0" algn="l">
              <a:lnSpc>
                <a:spcPct val="115000"/>
              </a:lnSpc>
              <a:spcBef>
                <a:spcPts val="0"/>
              </a:spcBef>
              <a:spcAft>
                <a:spcPts val="0"/>
              </a:spcAft>
              <a:buSzPct val="135265"/>
              <a:buNone/>
            </a:pPr>
            <a:r>
              <a:t/>
            </a:r>
            <a:endParaRPr b="1" sz="2300"/>
          </a:p>
          <a:p>
            <a:pPr indent="0" lvl="0" marL="0" rtl="0" algn="l">
              <a:lnSpc>
                <a:spcPct val="100000"/>
              </a:lnSpc>
              <a:spcBef>
                <a:spcPts val="0"/>
              </a:spcBef>
              <a:spcAft>
                <a:spcPts val="0"/>
              </a:spcAft>
              <a:buSzPct val="194444"/>
              <a:buNone/>
            </a:pPr>
            <a:r>
              <a:t/>
            </a:r>
            <a:endParaRPr sz="1600"/>
          </a:p>
        </p:txBody>
      </p:sp>
      <p:sp>
        <p:nvSpPr>
          <p:cNvPr id="228" name="Google Shape;22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iku_Theme_2015">
  <a:themeElements>
    <a:clrScheme name="Dataiku 1">
      <a:dk1>
        <a:srgbClr val="3A3737"/>
      </a:dk1>
      <a:lt1>
        <a:srgbClr val="FFFFFF"/>
      </a:lt1>
      <a:dk2>
        <a:srgbClr val="004F68"/>
      </a:dk2>
      <a:lt2>
        <a:srgbClr val="E7E6E6"/>
      </a:lt2>
      <a:accent1>
        <a:srgbClr val="1DB2AD"/>
      </a:accent1>
      <a:accent2>
        <a:srgbClr val="004F68"/>
      </a:accent2>
      <a:accent3>
        <a:srgbClr val="A5A5A5"/>
      </a:accent3>
      <a:accent4>
        <a:srgbClr val="FEC323"/>
      </a:accent4>
      <a:accent5>
        <a:srgbClr val="4472C4"/>
      </a:accent5>
      <a:accent6>
        <a:srgbClr val="E7704E"/>
      </a:accent6>
      <a:hlink>
        <a:srgbClr val="1DB2AD"/>
      </a:hlink>
      <a:folHlink>
        <a:srgbClr val="1DB2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